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2" r:id="rId4"/>
    <p:sldId id="264" r:id="rId5"/>
    <p:sldId id="259" r:id="rId6"/>
    <p:sldId id="258" r:id="rId7"/>
    <p:sldId id="260" r:id="rId8"/>
    <p:sldId id="26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6C4476-AA56-4206-A3C2-0641C131D572}"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3884268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6C4476-AA56-4206-A3C2-0641C131D572}" type="datetimeFigureOut">
              <a:rPr lang="en-GB" smtClean="0"/>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3204965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6C4476-AA56-4206-A3C2-0641C131D572}" type="datetimeFigureOut">
              <a:rPr lang="en-GB" smtClean="0"/>
              <a:t>31/01/2020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36605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6C4476-AA56-4206-A3C2-0641C131D572}"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324216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6C4476-AA56-4206-A3C2-0641C131D572}" type="datetimeFigureOut">
              <a:rPr lang="en-GB" smtClean="0"/>
              <a:t>31/01/2020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3371052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7C6C4476-AA56-4206-A3C2-0641C131D572}" type="datetimeFigureOut">
              <a:rPr lang="en-GB" smtClean="0"/>
              <a:t>31/01/2020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206885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7C6C4476-AA56-4206-A3C2-0641C131D572}" type="datetimeFigureOut">
              <a:rPr lang="en-GB" smtClean="0"/>
              <a:t>31/01/2020</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2588956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7C6C4476-AA56-4206-A3C2-0641C131D572}" type="datetimeFigureOut">
              <a:rPr lang="en-GB" smtClean="0"/>
              <a:t>31/01/2020</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170356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6C4476-AA56-4206-A3C2-0641C131D572}" type="datetimeFigureOut">
              <a:rPr lang="en-GB" smtClean="0"/>
              <a:t>31/01/2020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646844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smtClean="0"/>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C6C4476-AA56-4206-A3C2-0641C131D572}" type="datetimeFigureOut">
              <a:rPr lang="en-GB" smtClean="0"/>
              <a:t>31/01/2020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56432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7C6C4476-AA56-4206-A3C2-0641C131D572}" type="datetimeFigureOut">
              <a:rPr lang="en-GB" smtClean="0"/>
              <a:t>31/01/2020</a:t>
            </a:fld>
            <a:endParaRPr lang="en-GB"/>
          </a:p>
        </p:txBody>
      </p:sp>
      <p:sp>
        <p:nvSpPr>
          <p:cNvPr id="9" name="Footer Placeholder 8"/>
          <p:cNvSpPr>
            <a:spLocks noGrp="1"/>
          </p:cNvSpPr>
          <p:nvPr>
            <p:ph type="ftr" sz="quarter" idx="11"/>
          </p:nvPr>
        </p:nvSpPr>
        <p:spPr>
          <a:xfrm>
            <a:off x="2624326" y="6356351"/>
            <a:ext cx="4433638" cy="365125"/>
          </a:xfrm>
        </p:spPr>
        <p:txBody>
          <a:bodyPr/>
          <a:lstStyle/>
          <a:p>
            <a:endParaRPr lang="en-GB"/>
          </a:p>
        </p:txBody>
      </p:sp>
      <p:sp>
        <p:nvSpPr>
          <p:cNvPr id="10" name="Slide Number Placeholder 9"/>
          <p:cNvSpPr>
            <a:spLocks noGrp="1"/>
          </p:cNvSpPr>
          <p:nvPr>
            <p:ph type="sldNum" sz="quarter" idx="12"/>
          </p:nvPr>
        </p:nvSpPr>
        <p:spPr/>
        <p:txBody>
          <a:bodyPr/>
          <a:lstStyle/>
          <a:p>
            <a:fld id="{04429091-64EF-4DEA-9D55-CC384E86EB38}" type="slidenum">
              <a:rPr lang="en-GB" smtClean="0"/>
              <a:t>‹#›</a:t>
            </a:fld>
            <a:endParaRPr lang="en-GB"/>
          </a:p>
        </p:txBody>
      </p:sp>
    </p:spTree>
    <p:extLst>
      <p:ext uri="{BB962C8B-B14F-4D97-AF65-F5344CB8AC3E}">
        <p14:creationId xmlns:p14="http://schemas.microsoft.com/office/powerpoint/2010/main" val="2548585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7C6C4476-AA56-4206-A3C2-0641C131D572}" type="datetimeFigureOut">
              <a:rPr lang="en-GB" smtClean="0"/>
              <a:t>31/01/2020</a:t>
            </a:fld>
            <a:endParaRPr lang="en-GB"/>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04429091-64EF-4DEA-9D55-CC384E86EB38}" type="slidenum">
              <a:rPr lang="en-GB" smtClean="0"/>
              <a:t>‹#›</a:t>
            </a:fld>
            <a:endParaRPr lang="en-GB"/>
          </a:p>
        </p:txBody>
      </p:sp>
    </p:spTree>
    <p:extLst>
      <p:ext uri="{BB962C8B-B14F-4D97-AF65-F5344CB8AC3E}">
        <p14:creationId xmlns:p14="http://schemas.microsoft.com/office/powerpoint/2010/main" val="163048697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1224" y="3068960"/>
            <a:ext cx="8077200" cy="1673352"/>
          </a:xfrm>
        </p:spPr>
        <p:txBody>
          <a:bodyPr/>
          <a:lstStyle/>
          <a:p>
            <a:r>
              <a:rPr lang="en-GB" dirty="0" smtClean="0"/>
              <a:t/>
            </a:r>
            <a:br>
              <a:rPr lang="en-GB" dirty="0" smtClean="0"/>
            </a:br>
            <a:r>
              <a:rPr lang="en-GB" dirty="0" smtClean="0">
                <a:solidFill>
                  <a:schemeClr val="tx1"/>
                </a:solidFill>
              </a:rPr>
              <a:t>The Comparison Question</a:t>
            </a:r>
            <a:endParaRPr lang="en-GB" dirty="0">
              <a:solidFill>
                <a:schemeClr val="tx1"/>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252728"/>
          </a:xfrm>
        </p:spPr>
        <p:txBody>
          <a:bodyPr>
            <a:normAutofit/>
          </a:bodyPr>
          <a:lstStyle/>
          <a:p>
            <a:pPr algn="ctr"/>
            <a:r>
              <a:rPr lang="en-GB" dirty="0" smtClean="0">
                <a:solidFill>
                  <a:schemeClr val="tx1"/>
                </a:solidFill>
              </a:rPr>
              <a:t>The January examiners’ report</a:t>
            </a:r>
            <a:endParaRPr lang="en-GB" dirty="0">
              <a:solidFill>
                <a:schemeClr val="tx1"/>
              </a:solidFill>
            </a:endParaRPr>
          </a:p>
        </p:txBody>
      </p:sp>
      <p:sp>
        <p:nvSpPr>
          <p:cNvPr id="3" name="Content Placeholder 2"/>
          <p:cNvSpPr>
            <a:spLocks noGrp="1"/>
          </p:cNvSpPr>
          <p:nvPr>
            <p:ph idx="1"/>
          </p:nvPr>
        </p:nvSpPr>
        <p:spPr>
          <a:xfrm>
            <a:off x="179512" y="1628801"/>
            <a:ext cx="8784976" cy="5040560"/>
          </a:xfrm>
        </p:spPr>
        <p:txBody>
          <a:bodyPr>
            <a:normAutofit/>
          </a:bodyPr>
          <a:lstStyle/>
          <a:p>
            <a:pPr>
              <a:lnSpc>
                <a:spcPct val="150000"/>
              </a:lnSpc>
            </a:pPr>
            <a:r>
              <a:rPr lang="en-GB" dirty="0" smtClean="0">
                <a:solidFill>
                  <a:schemeClr val="tx1"/>
                </a:solidFill>
              </a:rPr>
              <a:t>Refer to each text by name or author</a:t>
            </a:r>
          </a:p>
          <a:p>
            <a:pPr>
              <a:lnSpc>
                <a:spcPct val="150000"/>
              </a:lnSpc>
            </a:pPr>
            <a:r>
              <a:rPr lang="en-GB" dirty="0" smtClean="0">
                <a:solidFill>
                  <a:schemeClr val="tx1"/>
                </a:solidFill>
              </a:rPr>
              <a:t>Use all (any) bullet points given</a:t>
            </a:r>
          </a:p>
          <a:p>
            <a:pPr>
              <a:lnSpc>
                <a:spcPct val="150000"/>
              </a:lnSpc>
            </a:pPr>
            <a:r>
              <a:rPr lang="en-GB" dirty="0" smtClean="0">
                <a:solidFill>
                  <a:schemeClr val="tx1"/>
                </a:solidFill>
              </a:rPr>
              <a:t>Careful and methodical approaches were rewarded</a:t>
            </a:r>
          </a:p>
          <a:p>
            <a:pPr>
              <a:lnSpc>
                <a:spcPct val="150000"/>
              </a:lnSpc>
            </a:pPr>
            <a:r>
              <a:rPr lang="en-GB" dirty="0" smtClean="0">
                <a:solidFill>
                  <a:schemeClr val="tx1"/>
                </a:solidFill>
              </a:rPr>
              <a:t>Make frequent reference to key words</a:t>
            </a:r>
          </a:p>
          <a:p>
            <a:pPr>
              <a:lnSpc>
                <a:spcPct val="150000"/>
              </a:lnSpc>
            </a:pPr>
            <a:r>
              <a:rPr lang="en-GB" dirty="0" smtClean="0">
                <a:solidFill>
                  <a:schemeClr val="tx1"/>
                </a:solidFill>
              </a:rPr>
              <a:t>Look at one text at a time, select the relevant details to include in the answer and then move on to the second text to repeat the process</a:t>
            </a:r>
            <a:endParaRPr lang="en-GB" dirty="0">
              <a:solidFill>
                <a:schemeClr val="tx1"/>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9" y="1123839"/>
            <a:ext cx="2210612" cy="432954"/>
          </a:xfrm>
        </p:spPr>
        <p:txBody>
          <a:bodyPr>
            <a:normAutofit fontScale="90000"/>
          </a:bodyPr>
          <a:lstStyle/>
          <a:p>
            <a:pPr algn="ctr"/>
            <a:r>
              <a:rPr lang="en-GB" dirty="0" smtClean="0">
                <a:solidFill>
                  <a:schemeClr val="tx1"/>
                </a:solidFill>
              </a:rPr>
              <a:t>Approach</a:t>
            </a:r>
            <a:r>
              <a:rPr lang="en-GB" dirty="0" smtClean="0"/>
              <a:t>		</a:t>
            </a:r>
            <a:endParaRPr lang="en-GB" dirty="0"/>
          </a:p>
        </p:txBody>
      </p:sp>
      <p:sp>
        <p:nvSpPr>
          <p:cNvPr id="3" name="Content Placeholder 2"/>
          <p:cNvSpPr>
            <a:spLocks noGrp="1"/>
          </p:cNvSpPr>
          <p:nvPr>
            <p:ph idx="1"/>
          </p:nvPr>
        </p:nvSpPr>
        <p:spPr>
          <a:xfrm>
            <a:off x="72721" y="709116"/>
            <a:ext cx="8712968" cy="4985649"/>
          </a:xfrm>
        </p:spPr>
        <p:txBody>
          <a:bodyPr/>
          <a:lstStyle/>
          <a:p>
            <a:pPr>
              <a:lnSpc>
                <a:spcPct val="150000"/>
              </a:lnSpc>
            </a:pPr>
            <a:r>
              <a:rPr lang="en-GB" sz="2400" dirty="0" smtClean="0">
                <a:solidFill>
                  <a:schemeClr val="tx1"/>
                </a:solidFill>
              </a:rPr>
              <a:t>Read the question – make sure you highlight the key words for use in your answer</a:t>
            </a:r>
          </a:p>
          <a:p>
            <a:pPr>
              <a:lnSpc>
                <a:spcPct val="150000"/>
              </a:lnSpc>
            </a:pPr>
            <a:r>
              <a:rPr lang="en-GB" sz="2400" dirty="0" smtClean="0">
                <a:solidFill>
                  <a:schemeClr val="tx1"/>
                </a:solidFill>
              </a:rPr>
              <a:t>Then read the texts </a:t>
            </a:r>
          </a:p>
          <a:p>
            <a:pPr>
              <a:lnSpc>
                <a:spcPct val="150000"/>
              </a:lnSpc>
            </a:pPr>
            <a:r>
              <a:rPr lang="en-GB" sz="2400" dirty="0" smtClean="0">
                <a:solidFill>
                  <a:schemeClr val="tx1"/>
                </a:solidFill>
              </a:rPr>
              <a:t>Underline relevant points as you go </a:t>
            </a:r>
          </a:p>
          <a:p>
            <a:endParaRPr lang="en-GB" sz="2400" dirty="0" smtClean="0"/>
          </a:p>
          <a:p>
            <a:endParaRPr lang="en-GB" dirty="0"/>
          </a:p>
        </p:txBody>
      </p:sp>
      <p:sp>
        <p:nvSpPr>
          <p:cNvPr id="4" name="Cloud Callout 3"/>
          <p:cNvSpPr/>
          <p:nvPr/>
        </p:nvSpPr>
        <p:spPr>
          <a:xfrm>
            <a:off x="251520" y="4077072"/>
            <a:ext cx="8568952" cy="2448272"/>
          </a:xfrm>
          <a:prstGeom prst="cloudCallout">
            <a:avLst>
              <a:gd name="adj1" fmla="val -49872"/>
              <a:gd name="adj2" fmla="val 54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475656" y="4462080"/>
            <a:ext cx="6192688" cy="1631216"/>
          </a:xfrm>
          <a:prstGeom prst="rect">
            <a:avLst/>
          </a:prstGeom>
          <a:noFill/>
        </p:spPr>
        <p:txBody>
          <a:bodyPr wrap="square" rtlCol="0">
            <a:spAutoFit/>
          </a:bodyPr>
          <a:lstStyle/>
          <a:p>
            <a:r>
              <a:rPr lang="en-GB" sz="2000" b="1" dirty="0" smtClean="0"/>
              <a:t>Words to introduce contrast</a:t>
            </a:r>
          </a:p>
          <a:p>
            <a:r>
              <a:rPr lang="en-GB" sz="2000" dirty="0" smtClean="0"/>
              <a:t>	Whereas	Alternatively	Unlike</a:t>
            </a:r>
          </a:p>
          <a:p>
            <a:endParaRPr lang="en-GB" sz="2000" b="1" dirty="0" smtClean="0"/>
          </a:p>
          <a:p>
            <a:r>
              <a:rPr lang="en-GB" sz="2000" b="1" dirty="0" smtClean="0"/>
              <a:t>Words to introduce comparisons</a:t>
            </a:r>
          </a:p>
          <a:p>
            <a:r>
              <a:rPr lang="en-GB" sz="2000" dirty="0" smtClean="0"/>
              <a:t>	Equally		Likewise		As with</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520088"/>
            <a:ext cx="8229600" cy="1252728"/>
          </a:xfrm>
        </p:spPr>
        <p:txBody>
          <a:bodyPr>
            <a:normAutofit/>
          </a:bodyPr>
          <a:lstStyle/>
          <a:p>
            <a:r>
              <a:rPr lang="en-GB" dirty="0" smtClean="0">
                <a:solidFill>
                  <a:schemeClr val="tx1"/>
                </a:solidFill>
              </a:rPr>
              <a:t>Checklist</a:t>
            </a:r>
            <a:endParaRPr lang="en-GB" dirty="0">
              <a:solidFill>
                <a:schemeClr val="tx1"/>
              </a:solidFill>
            </a:endParaRPr>
          </a:p>
        </p:txBody>
      </p:sp>
      <p:sp>
        <p:nvSpPr>
          <p:cNvPr id="3" name="Content Placeholder 2"/>
          <p:cNvSpPr>
            <a:spLocks noGrp="1"/>
          </p:cNvSpPr>
          <p:nvPr>
            <p:ph idx="1"/>
          </p:nvPr>
        </p:nvSpPr>
        <p:spPr>
          <a:xfrm>
            <a:off x="179512" y="1628801"/>
            <a:ext cx="8784976" cy="5040560"/>
          </a:xfrm>
        </p:spPr>
        <p:txBody>
          <a:bodyPr>
            <a:normAutofit fontScale="70000" lnSpcReduction="20000"/>
          </a:bodyPr>
          <a:lstStyle/>
          <a:p>
            <a:pPr>
              <a:lnSpc>
                <a:spcPct val="150000"/>
              </a:lnSpc>
            </a:pPr>
            <a:r>
              <a:rPr lang="en-GB" dirty="0" smtClean="0">
                <a:solidFill>
                  <a:schemeClr val="tx1"/>
                </a:solidFill>
              </a:rPr>
              <a:t>Annotate your answer to show where you hit each of the points below</a:t>
            </a:r>
          </a:p>
          <a:p>
            <a:pPr>
              <a:lnSpc>
                <a:spcPct val="150000"/>
              </a:lnSpc>
            </a:pPr>
            <a:r>
              <a:rPr lang="en-GB" dirty="0" smtClean="0">
                <a:solidFill>
                  <a:schemeClr val="tx1"/>
                </a:solidFill>
              </a:rPr>
              <a:t>Now use the checklist to give yourself a target for next time</a:t>
            </a:r>
          </a:p>
          <a:p>
            <a:pPr>
              <a:lnSpc>
                <a:spcPct val="150000"/>
              </a:lnSpc>
            </a:pPr>
            <a:endParaRPr lang="en-GB" dirty="0" smtClean="0">
              <a:solidFill>
                <a:schemeClr val="tx1"/>
              </a:solidFill>
            </a:endParaRPr>
          </a:p>
          <a:p>
            <a:pPr lvl="1">
              <a:lnSpc>
                <a:spcPct val="150000"/>
              </a:lnSpc>
            </a:pPr>
            <a:r>
              <a:rPr lang="en-GB" sz="3400" dirty="0" smtClean="0">
                <a:solidFill>
                  <a:schemeClr val="tx1"/>
                </a:solidFill>
              </a:rPr>
              <a:t>Refer to each text by name or author</a:t>
            </a:r>
          </a:p>
          <a:p>
            <a:pPr lvl="1">
              <a:lnSpc>
                <a:spcPct val="150000"/>
              </a:lnSpc>
            </a:pPr>
            <a:r>
              <a:rPr lang="en-GB" sz="3400" dirty="0" smtClean="0">
                <a:solidFill>
                  <a:schemeClr val="tx1"/>
                </a:solidFill>
              </a:rPr>
              <a:t>Use all (any) bullet points given</a:t>
            </a:r>
          </a:p>
          <a:p>
            <a:pPr lvl="1">
              <a:lnSpc>
                <a:spcPct val="150000"/>
              </a:lnSpc>
            </a:pPr>
            <a:r>
              <a:rPr lang="en-GB" sz="3400" dirty="0" smtClean="0">
                <a:solidFill>
                  <a:schemeClr val="tx1"/>
                </a:solidFill>
              </a:rPr>
              <a:t>Careful and methodical approaches were rewarded</a:t>
            </a:r>
          </a:p>
          <a:p>
            <a:pPr lvl="1">
              <a:lnSpc>
                <a:spcPct val="150000"/>
              </a:lnSpc>
            </a:pPr>
            <a:r>
              <a:rPr lang="en-GB" sz="3400" dirty="0" smtClean="0">
                <a:solidFill>
                  <a:schemeClr val="tx1"/>
                </a:solidFill>
              </a:rPr>
              <a:t>Make frequent reference to key words</a:t>
            </a:r>
          </a:p>
          <a:p>
            <a:pPr lvl="1">
              <a:lnSpc>
                <a:spcPct val="150000"/>
              </a:lnSpc>
            </a:pPr>
            <a:r>
              <a:rPr lang="en-GB" sz="3400" dirty="0" smtClean="0">
                <a:solidFill>
                  <a:schemeClr val="tx1"/>
                </a:solidFill>
              </a:rPr>
              <a:t>Look at one text at a time, select the relevant details to include in the answer and then move on to the second text to repeat the process</a:t>
            </a:r>
            <a:endParaRPr lang="en-GB" sz="3400" dirty="0">
              <a:solidFill>
                <a:schemeClr val="tx1"/>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9689" y="908719"/>
            <a:ext cx="2210612" cy="1080121"/>
          </a:xfrm>
        </p:spPr>
        <p:txBody>
          <a:bodyPr>
            <a:normAutofit fontScale="90000"/>
          </a:bodyPr>
          <a:lstStyle/>
          <a:p>
            <a:pPr algn="ctr"/>
            <a:r>
              <a:rPr lang="en-GB" b="0" dirty="0" smtClean="0">
                <a:solidFill>
                  <a:schemeClr val="tx1"/>
                </a:solidFill>
              </a:rPr>
              <a:t>Answers from January</a:t>
            </a:r>
            <a:br>
              <a:rPr lang="en-GB" b="0" dirty="0" smtClean="0">
                <a:solidFill>
                  <a:schemeClr val="tx1"/>
                </a:solidFill>
              </a:rPr>
            </a:br>
            <a:r>
              <a:rPr lang="en-GB" dirty="0" smtClean="0">
                <a:solidFill>
                  <a:schemeClr val="tx1"/>
                </a:solidFill>
              </a:rPr>
              <a:t>Foundation</a:t>
            </a:r>
            <a:endParaRPr lang="en-GB" dirty="0">
              <a:solidFill>
                <a:schemeClr val="tx1"/>
              </a:solidFill>
            </a:endParaRPr>
          </a:p>
        </p:txBody>
      </p:sp>
      <p:sp>
        <p:nvSpPr>
          <p:cNvPr id="3" name="Content Placeholder 2"/>
          <p:cNvSpPr>
            <a:spLocks noGrp="1"/>
          </p:cNvSpPr>
          <p:nvPr>
            <p:ph idx="1"/>
          </p:nvPr>
        </p:nvSpPr>
        <p:spPr>
          <a:xfrm>
            <a:off x="0" y="1844824"/>
            <a:ext cx="8856984" cy="5112568"/>
          </a:xfrm>
        </p:spPr>
        <p:txBody>
          <a:bodyPr>
            <a:normAutofit fontScale="32500" lnSpcReduction="20000"/>
          </a:bodyPr>
          <a:lstStyle/>
          <a:p>
            <a:pPr algn="just">
              <a:lnSpc>
                <a:spcPct val="120000"/>
              </a:lnSpc>
              <a:buNone/>
            </a:pPr>
            <a:r>
              <a:rPr lang="en-GB" dirty="0" smtClean="0">
                <a:solidFill>
                  <a:schemeClr val="tx1"/>
                </a:solidFill>
              </a:rPr>
              <a:t>	</a:t>
            </a:r>
            <a:r>
              <a:rPr lang="en-GB" sz="5800" dirty="0" smtClean="0">
                <a:solidFill>
                  <a:schemeClr val="tx1"/>
                </a:solidFill>
              </a:rPr>
              <a:t>In ‘Helping Hands’ it mention a few jobs that children can do nowadays like ‘setting the table’ and it also says that ‘washing up’ and ‘decorating’ are suitable. Most of the common things to do were in ‘Mother goes on strike’. She mentions the children having to ‘clearing their own breakfasts’ and also they had to ‘clean their own lunch boxes so I think that ‘Mother goes on strike’ is a lot easier on children to do chores where in ‘Helping Hands’ they are a lot stricter. But I did notice that in ‘Mother goes on strike’ the children are a lot younger, aged about 10 – 12, where on the other they are teens, making the jobs different.</a:t>
            </a:r>
          </a:p>
          <a:p>
            <a:pPr algn="just">
              <a:lnSpc>
                <a:spcPct val="120000"/>
              </a:lnSpc>
              <a:buNone/>
            </a:pPr>
            <a:r>
              <a:rPr lang="en-GB" sz="5800" dirty="0" smtClean="0">
                <a:solidFill>
                  <a:schemeClr val="tx1"/>
                </a:solidFill>
              </a:rPr>
              <a:t>	In the second text it doesn’t give many reasons for the children not doing the chores but it does say, ‘they’d push their dirty cereal bowl’ indicating that the children were too lazy to do chores but in ‘Helping Hands’ there were some better reasons, like a child said that he had homework to do and that it is more important. ‘I’m expected to do homework’ so obviously he needs to finish his homework before he does chores. But I think overall the children didn’t want to do their chores because they were lazy like they said in ‘Mother goes on strike’ because it takes them ‘day six’, six days to finally help. </a:t>
            </a:r>
            <a:endParaRPr lang="en-GB" sz="5800" dirty="0">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89" y="1123839"/>
            <a:ext cx="2210612" cy="720986"/>
          </a:xfrm>
        </p:spPr>
        <p:txBody>
          <a:bodyPr>
            <a:normAutofit fontScale="90000"/>
          </a:bodyPr>
          <a:lstStyle/>
          <a:p>
            <a:pPr algn="ctr"/>
            <a:r>
              <a:rPr lang="en-GB" b="0" dirty="0" smtClean="0">
                <a:solidFill>
                  <a:schemeClr val="tx1"/>
                </a:solidFill>
              </a:rPr>
              <a:t>Answers from January</a:t>
            </a:r>
            <a:br>
              <a:rPr lang="en-GB" b="0" dirty="0" smtClean="0">
                <a:solidFill>
                  <a:schemeClr val="tx1"/>
                </a:solidFill>
              </a:rPr>
            </a:br>
            <a:r>
              <a:rPr lang="en-GB" dirty="0" smtClean="0">
                <a:solidFill>
                  <a:schemeClr val="tx1"/>
                </a:solidFill>
              </a:rPr>
              <a:t>Foundation</a:t>
            </a:r>
            <a:endParaRPr lang="en-GB" dirty="0">
              <a:solidFill>
                <a:schemeClr val="tx1"/>
              </a:solidFill>
            </a:endParaRPr>
          </a:p>
        </p:txBody>
      </p:sp>
      <p:sp>
        <p:nvSpPr>
          <p:cNvPr id="3" name="Content Placeholder 2"/>
          <p:cNvSpPr>
            <a:spLocks noGrp="1"/>
          </p:cNvSpPr>
          <p:nvPr>
            <p:ph idx="1"/>
          </p:nvPr>
        </p:nvSpPr>
        <p:spPr>
          <a:xfrm>
            <a:off x="0" y="2060848"/>
            <a:ext cx="8784976" cy="4968552"/>
          </a:xfrm>
        </p:spPr>
        <p:txBody>
          <a:bodyPr>
            <a:normAutofit/>
          </a:bodyPr>
          <a:lstStyle/>
          <a:p>
            <a:pPr algn="just">
              <a:buNone/>
            </a:pPr>
            <a:r>
              <a:rPr lang="en-GB" dirty="0" smtClean="0"/>
              <a:t>	</a:t>
            </a:r>
            <a:r>
              <a:rPr lang="en-GB" dirty="0" smtClean="0">
                <a:solidFill>
                  <a:schemeClr val="tx1"/>
                </a:solidFill>
              </a:rPr>
              <a:t>In the text ‘Helping Hands’ it talks about household jobs that are now suitable for children like helping parents set the </a:t>
            </a:r>
            <a:r>
              <a:rPr lang="en-GB" dirty="0" smtClean="0">
                <a:solidFill>
                  <a:schemeClr val="tx1"/>
                </a:solidFill>
              </a:rPr>
              <a:t>table for </a:t>
            </a:r>
            <a:r>
              <a:rPr lang="en-GB" dirty="0" smtClean="0">
                <a:solidFill>
                  <a:schemeClr val="tx1"/>
                </a:solidFill>
              </a:rPr>
              <a:t>meals. Also doing the washing up to help parents. In the other text, ‘Mother goes on strike’, Jessica expected her children to do jobs like keeping their own belongings tidy. They also had to put their own plates and dishes in the dishwasher and clear up after themselves. She also said they were expected to clean their own lunch boxes they took their food to school in. </a:t>
            </a:r>
          </a:p>
          <a:p>
            <a:pPr algn="just">
              <a:buNone/>
            </a:pPr>
            <a:r>
              <a:rPr lang="en-GB" dirty="0" smtClean="0">
                <a:solidFill>
                  <a:schemeClr val="tx1"/>
                </a:solidFill>
              </a:rPr>
              <a:t>	Some reasons given for not doing housework in the first text, ‘Helpful Hands’ are that teenagers are expected to do homework and study every night. One </a:t>
            </a:r>
            <a:r>
              <a:rPr lang="en-GB" dirty="0" smtClean="0">
                <a:solidFill>
                  <a:schemeClr val="tx1"/>
                </a:solidFill>
              </a:rPr>
              <a:t>boy said </a:t>
            </a:r>
            <a:r>
              <a:rPr lang="en-GB" dirty="0" smtClean="0">
                <a:solidFill>
                  <a:schemeClr val="tx1"/>
                </a:solidFill>
              </a:rPr>
              <a:t>that doing this took up all his time so he </a:t>
            </a:r>
            <a:r>
              <a:rPr lang="en-GB" dirty="0" smtClean="0">
                <a:solidFill>
                  <a:schemeClr val="tx1"/>
                </a:solidFill>
              </a:rPr>
              <a:t>couldn't </a:t>
            </a:r>
            <a:r>
              <a:rPr lang="en-GB" dirty="0" smtClean="0">
                <a:solidFill>
                  <a:schemeClr val="tx1"/>
                </a:solidFill>
              </a:rPr>
              <a:t>do jobs in the house. Another boy said that ‘childhood is meant to be enjoyed and shouldn’t be interrupted with household responsibilities’ but in the other text, the newspaper article, the girls say that kids have parents for a reason: to clean up after them. Jessica also says her children always have to tell her that they are too busy to help and that’s what she says to them when they ask her to clean up. </a:t>
            </a:r>
            <a:endParaRPr lang="en-GB" dirty="0">
              <a:solidFill>
                <a:schemeClr val="tx1"/>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466622"/>
            <a:ext cx="2566120" cy="1143000"/>
          </a:xfrm>
        </p:spPr>
        <p:txBody>
          <a:bodyPr>
            <a:normAutofit fontScale="90000"/>
          </a:bodyPr>
          <a:lstStyle/>
          <a:p>
            <a:pPr algn="ctr"/>
            <a:r>
              <a:rPr lang="en-GB" b="0" dirty="0" smtClean="0"/>
              <a:t>Answers from </a:t>
            </a:r>
            <a:r>
              <a:rPr lang="en-GB" b="0" dirty="0" smtClean="0">
                <a:solidFill>
                  <a:schemeClr val="tx1"/>
                </a:solidFill>
              </a:rPr>
              <a:t>January</a:t>
            </a:r>
            <a:br>
              <a:rPr lang="en-GB" b="0" dirty="0" smtClean="0">
                <a:solidFill>
                  <a:schemeClr val="tx1"/>
                </a:solidFill>
              </a:rPr>
            </a:br>
            <a:r>
              <a:rPr lang="en-GB" dirty="0" smtClean="0">
                <a:solidFill>
                  <a:schemeClr val="tx1"/>
                </a:solidFill>
              </a:rPr>
              <a:t>Higher</a:t>
            </a:r>
            <a:endParaRPr lang="en-GB" dirty="0">
              <a:solidFill>
                <a:schemeClr val="tx1"/>
              </a:solidFill>
            </a:endParaRPr>
          </a:p>
        </p:txBody>
      </p:sp>
      <p:sp>
        <p:nvSpPr>
          <p:cNvPr id="3" name="Content Placeholder 2"/>
          <p:cNvSpPr>
            <a:spLocks noGrp="1"/>
          </p:cNvSpPr>
          <p:nvPr>
            <p:ph idx="1"/>
          </p:nvPr>
        </p:nvSpPr>
        <p:spPr>
          <a:xfrm>
            <a:off x="179512" y="1628800"/>
            <a:ext cx="8784976" cy="5057657"/>
          </a:xfrm>
        </p:spPr>
        <p:txBody>
          <a:bodyPr>
            <a:normAutofit/>
          </a:bodyPr>
          <a:lstStyle/>
          <a:p>
            <a:pPr algn="just">
              <a:lnSpc>
                <a:spcPct val="120000"/>
              </a:lnSpc>
              <a:buNone/>
            </a:pPr>
            <a:r>
              <a:rPr lang="en-GB" dirty="0" smtClean="0">
                <a:solidFill>
                  <a:schemeClr val="tx1"/>
                </a:solidFill>
              </a:rPr>
              <a:t>	James Kennedy’s article and Andrew Baker’s article both describe the queues as ‘long’. James Kennedy’s article says that long queues ‘only add to the tension’ whereas Barker’s article describes the long queues as ‘very much part of the fun’. James Kennedy describes the queues as having ‘video clips’ telling you about safety whereas Andrew Baker doesn’t show that when people queue up they have video clips. Andrew Baker says that when queuing it ‘allows for endless opportunities to anticipate the thrills ahead’ whereas James Kennedy shows queuing to ‘add to the tension’. Baker also describes the queues for adults ‘too much’ whereas Kennedy doesn’t mention anything about how parents feel in the queues just the teenagers. Kennedy describes what the people can see when queuing shows us when it says ‘artificial canyon with rivers of red water’ whereas Baker doesn’t show any visual imagery in his article. Kennedy’s article and Baker’s article both showed how people felt in the queues and expressed how they would feel.  </a:t>
            </a:r>
            <a:endParaRPr lang="en-GB" dirty="0">
              <a:solidFill>
                <a:schemeClr val="tx1"/>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a:r>
              <a:rPr lang="en-GB" dirty="0" smtClean="0">
                <a:solidFill>
                  <a:schemeClr val="tx1"/>
                </a:solidFill>
              </a:rPr>
              <a:t>Answers from January</a:t>
            </a:r>
            <a:br>
              <a:rPr lang="en-GB" dirty="0" smtClean="0">
                <a:solidFill>
                  <a:schemeClr val="tx1"/>
                </a:solidFill>
              </a:rPr>
            </a:br>
            <a:r>
              <a:rPr lang="en-GB" dirty="0" smtClean="0">
                <a:solidFill>
                  <a:schemeClr val="tx1"/>
                </a:solidFill>
              </a:rPr>
              <a:t>Higher</a:t>
            </a:r>
            <a:endParaRPr lang="en-GB" dirty="0">
              <a:solidFill>
                <a:schemeClr val="tx1"/>
              </a:solidFill>
            </a:endParaRPr>
          </a:p>
        </p:txBody>
      </p:sp>
      <p:sp>
        <p:nvSpPr>
          <p:cNvPr id="3" name="Content Placeholder 2"/>
          <p:cNvSpPr>
            <a:spLocks noGrp="1"/>
          </p:cNvSpPr>
          <p:nvPr>
            <p:ph idx="1"/>
          </p:nvPr>
        </p:nvSpPr>
        <p:spPr/>
        <p:txBody>
          <a:bodyPr>
            <a:normAutofit lnSpcReduction="10000"/>
          </a:bodyPr>
          <a:lstStyle/>
          <a:p>
            <a:pPr>
              <a:buNone/>
            </a:pPr>
            <a:r>
              <a:rPr lang="en-GB" dirty="0" smtClean="0"/>
              <a:t>	</a:t>
            </a:r>
            <a:r>
              <a:rPr lang="en-GB" dirty="0" smtClean="0">
                <a:solidFill>
                  <a:schemeClr val="tx1"/>
                </a:solidFill>
              </a:rPr>
              <a:t>In this article Baker says that ‘long queues are part of the fun’ for teenagers and allow them ‘endless opportunities to anticipate the thrills ahead’ and ‘dissect those already experienced’. It seems that without the queues it wouldn’t be the same. However, for adults it is advised that they book in advance and get </a:t>
            </a:r>
            <a:r>
              <a:rPr lang="en-GB" dirty="0" smtClean="0">
                <a:solidFill>
                  <a:schemeClr val="tx1"/>
                </a:solidFill>
              </a:rPr>
              <a:t>FastTrack </a:t>
            </a:r>
            <a:r>
              <a:rPr lang="en-GB" dirty="0" smtClean="0">
                <a:solidFill>
                  <a:schemeClr val="tx1"/>
                </a:solidFill>
              </a:rPr>
              <a:t>(queue jumper) tickets if the prospect of waiting for hours in queues is your idea of hell.</a:t>
            </a:r>
          </a:p>
          <a:p>
            <a:pPr>
              <a:buNone/>
            </a:pPr>
            <a:r>
              <a:rPr lang="en-GB" dirty="0">
                <a:solidFill>
                  <a:schemeClr val="tx1"/>
                </a:solidFill>
              </a:rPr>
              <a:t>	</a:t>
            </a:r>
            <a:r>
              <a:rPr lang="en-GB" dirty="0" smtClean="0">
                <a:solidFill>
                  <a:schemeClr val="tx1"/>
                </a:solidFill>
              </a:rPr>
              <a:t>James Kenny also states that if you book in advance there is no need to queue at the ticket office. The guys in the ticket booths at the turnstiles are very quick and he didn’t have to wait long. However, with the queue for Oblivion, he says the ‘long queue only adds to the tension’, echoing Baker’s idea that teenagers like the queues and find them exciting. Despite this, the queue for Nemesis was long and also seemed like ‘an eternity’. The red water was very scary and a woman had a panic attack in this queue. </a:t>
            </a:r>
            <a:endParaRPr lang="en-GB" dirty="0">
              <a:solidFill>
                <a:schemeClr val="tx1"/>
              </a:solidFill>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1180</TotalTime>
  <Words>188</Words>
  <Application>Microsoft Office PowerPoint</Application>
  <PresentationFormat>On-screen Show (4:3)</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Corbel</vt:lpstr>
      <vt:lpstr>Wingdings 2</vt:lpstr>
      <vt:lpstr>Frame</vt:lpstr>
      <vt:lpstr> The Comparison Question</vt:lpstr>
      <vt:lpstr>The January examiners’ report</vt:lpstr>
      <vt:lpstr>Approach  </vt:lpstr>
      <vt:lpstr>Checklist</vt:lpstr>
      <vt:lpstr>Answers from January Foundation</vt:lpstr>
      <vt:lpstr>Answers from January Foundation</vt:lpstr>
      <vt:lpstr>Answers from January Higher</vt:lpstr>
      <vt:lpstr>Answers from January Higher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Comparison Question</dc:title>
  <dc:creator>staff.mcj</dc:creator>
  <cp:lastModifiedBy>Dawn Beet</cp:lastModifiedBy>
  <cp:revision>9</cp:revision>
  <dcterms:created xsi:type="dcterms:W3CDTF">2014-04-29T11:13:35Z</dcterms:created>
  <dcterms:modified xsi:type="dcterms:W3CDTF">2020-01-31T10:58:24Z</dcterms:modified>
</cp:coreProperties>
</file>