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8" r:id="rId4"/>
    <p:sldId id="258" r:id="rId5"/>
    <p:sldId id="260" r:id="rId6"/>
    <p:sldId id="261" r:id="rId7"/>
    <p:sldId id="262" r:id="rId8"/>
    <p:sldId id="263" r:id="rId9"/>
    <p:sldId id="264" r:id="rId10"/>
    <p:sldId id="265" r:id="rId11"/>
    <p:sldId id="259" r:id="rId12"/>
    <p:sldId id="26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90035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2115728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2259692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91246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3061438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25036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4288751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2150325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7744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250365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270699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97667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1135466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1869419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343167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315331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C80216-4D37-49C9-8A10-2FC2F2EEB238}" type="datetimeFigureOut">
              <a:rPr lang="en-GB" smtClean="0"/>
              <a:pPr/>
              <a:t>31/01/2020</a:t>
            </a:fld>
            <a:endParaRPr lang="en-GB"/>
          </a:p>
        </p:txBody>
      </p:sp>
      <p:sp>
        <p:nvSpPr>
          <p:cNvPr id="6" name="Footer Placeholder 5"/>
          <p:cNvSpPr>
            <a:spLocks noGrp="1"/>
          </p:cNvSpPr>
          <p:nvPr>
            <p:ph type="ftr" sz="quarter" idx="11"/>
          </p:nvPr>
        </p:nvSpPr>
        <p:spPr>
          <a:xfrm>
            <a:off x="533400" y="6172200"/>
            <a:ext cx="5811724" cy="365125"/>
          </a:xfrm>
        </p:spPr>
        <p:txBody>
          <a:bodyPr/>
          <a:lstStyle/>
          <a:p>
            <a:endParaRPr lang="en-GB"/>
          </a:p>
        </p:txBody>
      </p:sp>
      <p:sp>
        <p:nvSpPr>
          <p:cNvPr id="7" name="Slide Number Placeholder 6"/>
          <p:cNvSpPr>
            <a:spLocks noGrp="1"/>
          </p:cNvSpPr>
          <p:nvPr>
            <p:ph type="sldNum" sz="quarter" idx="12"/>
          </p:nvPr>
        </p:nvSpPr>
        <p:spPr/>
        <p:txBody>
          <a:bodyPr/>
          <a:lstStyle/>
          <a:p>
            <a:fld id="{5333D3D0-1237-4C92-8320-3D957A707652}" type="slidenum">
              <a:rPr lang="en-GB" smtClean="0"/>
              <a:pPr/>
              <a:t>‹#›</a:t>
            </a:fld>
            <a:endParaRPr lang="en-GB"/>
          </a:p>
        </p:txBody>
      </p:sp>
    </p:spTree>
    <p:extLst>
      <p:ext uri="{BB962C8B-B14F-4D97-AF65-F5344CB8AC3E}">
        <p14:creationId xmlns:p14="http://schemas.microsoft.com/office/powerpoint/2010/main" val="3326435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CC80216-4D37-49C9-8A10-2FC2F2EEB238}" type="datetimeFigureOut">
              <a:rPr lang="en-GB" smtClean="0"/>
              <a:pPr/>
              <a:t>31/01/2020</a:t>
            </a:fld>
            <a:endParaRPr lang="en-GB"/>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5333D3D0-1237-4C92-8320-3D957A707652}" type="slidenum">
              <a:rPr lang="en-GB" smtClean="0"/>
              <a:pPr/>
              <a:t>‹#›</a:t>
            </a:fld>
            <a:endParaRPr lang="en-GB"/>
          </a:p>
        </p:txBody>
      </p:sp>
    </p:spTree>
    <p:extLst>
      <p:ext uri="{BB962C8B-B14F-4D97-AF65-F5344CB8AC3E}">
        <p14:creationId xmlns:p14="http://schemas.microsoft.com/office/powerpoint/2010/main" val="11729002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4182616" cy="3124201"/>
          </a:xfrm>
        </p:spPr>
        <p:txBody>
          <a:bodyPr/>
          <a:lstStyle/>
          <a:p>
            <a:r>
              <a:rPr lang="en-GB" dirty="0" smtClean="0"/>
              <a:t>Writing tasks</a:t>
            </a:r>
            <a:endParaRPr lang="en-GB" dirty="0"/>
          </a:p>
        </p:txBody>
      </p:sp>
      <p:sp>
        <p:nvSpPr>
          <p:cNvPr id="3" name="Subtitle 2"/>
          <p:cNvSpPr>
            <a:spLocks noGrp="1"/>
          </p:cNvSpPr>
          <p:nvPr>
            <p:ph type="subTitle" idx="1"/>
          </p:nvPr>
        </p:nvSpPr>
        <p:spPr>
          <a:xfrm>
            <a:off x="533400" y="3843868"/>
            <a:ext cx="4182617" cy="1913466"/>
          </a:xfrm>
        </p:spPr>
        <p:txBody>
          <a:bodyPr>
            <a:normAutofit/>
          </a:bodyPr>
          <a:lstStyle/>
          <a:p>
            <a:pPr algn="ctr"/>
            <a:r>
              <a:rPr lang="en-GB" dirty="0" smtClean="0">
                <a:solidFill>
                  <a:schemeClr val="bg1"/>
                </a:solidFill>
              </a:rPr>
              <a:t>Outcomes: To identify purpose, audience and format and draft responses to exam style questions.</a:t>
            </a:r>
            <a:endParaRPr lang="en-GB"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5836" y="1400216"/>
            <a:ext cx="3298612" cy="213679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21533" y="188640"/>
            <a:ext cx="219162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Speech</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5220072" y="1124744"/>
            <a:ext cx="3384376" cy="5693866"/>
          </a:xfrm>
          <a:prstGeom prst="rect">
            <a:avLst/>
          </a:prstGeom>
        </p:spPr>
        <p:txBody>
          <a:bodyPr wrap="square">
            <a:spAutoFit/>
          </a:bodyPr>
          <a:lstStyle/>
          <a:p>
            <a:pPr algn="ctr"/>
            <a:r>
              <a:rPr lang="en-GB" sz="2800" dirty="0" smtClean="0"/>
              <a:t>The government plan to raise the driving age from 17-19. A discussion is being held in your local town hall. You have decided to go along and give your views on this proposal. Write down what you would say.</a:t>
            </a:r>
            <a:endParaRPr lang="en-GB" sz="2800" dirty="0"/>
          </a:p>
        </p:txBody>
      </p:sp>
      <p:sp>
        <p:nvSpPr>
          <p:cNvPr id="5" name="TextBox 4"/>
          <p:cNvSpPr txBox="1"/>
          <p:nvPr/>
        </p:nvSpPr>
        <p:spPr>
          <a:xfrm>
            <a:off x="251520" y="620688"/>
            <a:ext cx="4824536" cy="5632311"/>
          </a:xfrm>
          <a:prstGeom prst="rect">
            <a:avLst/>
          </a:prstGeom>
          <a:solidFill>
            <a:schemeClr val="bg1"/>
          </a:solidFill>
          <a:ln>
            <a:solidFill>
              <a:schemeClr val="tx1"/>
            </a:solidFill>
          </a:ln>
        </p:spPr>
        <p:txBody>
          <a:bodyPr wrap="square" rtlCol="0">
            <a:spAutoFit/>
          </a:bodyPr>
          <a:lstStyle/>
          <a:p>
            <a:r>
              <a:rPr lang="en-GB" b="1" dirty="0" smtClean="0"/>
              <a:t>Persuasive Speeches</a:t>
            </a:r>
            <a:endParaRPr lang="en-GB" dirty="0" smtClean="0"/>
          </a:p>
          <a:p>
            <a:r>
              <a:rPr lang="en-GB" dirty="0" smtClean="0"/>
              <a:t> </a:t>
            </a:r>
          </a:p>
          <a:p>
            <a:r>
              <a:rPr lang="en-GB" b="1" dirty="0" smtClean="0"/>
              <a:t>PLAN </a:t>
            </a:r>
            <a:r>
              <a:rPr lang="en-GB" dirty="0" smtClean="0"/>
              <a:t>your speech before you write it.</a:t>
            </a:r>
          </a:p>
          <a:p>
            <a:endParaRPr lang="en-GB" dirty="0" smtClean="0"/>
          </a:p>
          <a:p>
            <a:r>
              <a:rPr lang="en-GB" b="1" dirty="0" smtClean="0"/>
              <a:t>PLAN</a:t>
            </a:r>
            <a:r>
              <a:rPr lang="en-GB" dirty="0" smtClean="0"/>
              <a:t> </a:t>
            </a:r>
            <a:r>
              <a:rPr lang="en-GB" dirty="0" smtClean="0"/>
              <a:t>the main points and the structure of your speech.</a:t>
            </a:r>
          </a:p>
          <a:p>
            <a:r>
              <a:rPr lang="en-GB" dirty="0" smtClean="0"/>
              <a:t>You may wish to use this guide:</a:t>
            </a:r>
          </a:p>
          <a:p>
            <a:r>
              <a:rPr lang="en-GB" b="1" dirty="0" smtClean="0"/>
              <a:t>Opening Statement:</a:t>
            </a:r>
            <a:r>
              <a:rPr lang="en-GB" dirty="0" smtClean="0"/>
              <a:t> Where you highlight your issue.</a:t>
            </a:r>
          </a:p>
          <a:p>
            <a:r>
              <a:rPr lang="en-GB" b="1" dirty="0" smtClean="0"/>
              <a:t>Developing points:</a:t>
            </a:r>
            <a:r>
              <a:rPr lang="en-GB" dirty="0" smtClean="0"/>
              <a:t> 3-5 points (paragraphs) to explain what needs to be done and why it is so important.</a:t>
            </a:r>
          </a:p>
          <a:p>
            <a:r>
              <a:rPr lang="en-GB" b="1" dirty="0" smtClean="0"/>
              <a:t>Closing Statement:</a:t>
            </a:r>
            <a:r>
              <a:rPr lang="en-GB" dirty="0" smtClean="0"/>
              <a:t> Where you make a final appeal to your audience.</a:t>
            </a:r>
          </a:p>
          <a:p>
            <a:r>
              <a:rPr lang="en-GB" dirty="0" smtClean="0"/>
              <a:t> </a:t>
            </a:r>
          </a:p>
          <a:p>
            <a:pPr lvl="0"/>
            <a:r>
              <a:rPr lang="en-GB" dirty="0" smtClean="0"/>
              <a:t>Create sentences that contain a </a:t>
            </a:r>
            <a:r>
              <a:rPr lang="en-GB" b="1" dirty="0" smtClean="0"/>
              <a:t>Rhetorical Question, Rule of Three, Metaphor</a:t>
            </a:r>
            <a:r>
              <a:rPr lang="en-GB" dirty="0" smtClean="0"/>
              <a:t> and </a:t>
            </a:r>
            <a:r>
              <a:rPr lang="en-GB" b="1" dirty="0" smtClean="0"/>
              <a:t>Alliteration</a:t>
            </a:r>
            <a:r>
              <a:rPr lang="en-GB" dirty="0" smtClean="0"/>
              <a:t>, to include in your speech</a:t>
            </a:r>
            <a:r>
              <a:rPr lang="en-GB" dirty="0" smtClean="0"/>
              <a:t>.</a:t>
            </a:r>
          </a:p>
          <a:p>
            <a:pPr lvl="0"/>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01188" y="5445224"/>
            <a:ext cx="2243628" cy="144655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Let’s get </a:t>
            </a:r>
          </a:p>
          <a:p>
            <a:pPr algn="ctr"/>
            <a:r>
              <a:rPr lang="en-US"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marking!</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2" name="Picture 1"/>
          <p:cNvPicPr>
            <a:picLocks noChangeAspect="1"/>
          </p:cNvPicPr>
          <p:nvPr/>
        </p:nvPicPr>
        <p:blipFill rotWithShape="1">
          <a:blip r:embed="rId2"/>
          <a:srcRect l="23989" t="28344" r="32010" b="18071"/>
          <a:stretch/>
        </p:blipFill>
        <p:spPr>
          <a:xfrm>
            <a:off x="384693" y="24598"/>
            <a:ext cx="8374615" cy="6813559"/>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22329" t="41141" r="32844" b="11609"/>
          <a:stretch/>
        </p:blipFill>
        <p:spPr>
          <a:xfrm>
            <a:off x="258270" y="260648"/>
            <a:ext cx="8627460" cy="5112568"/>
          </a:xfrm>
          <a:prstGeom prst="rect">
            <a:avLst/>
          </a:prstGeom>
        </p:spPr>
      </p:pic>
    </p:spTree>
    <p:extLst>
      <p:ext uri="{BB962C8B-B14F-4D97-AF65-F5344CB8AC3E}">
        <p14:creationId xmlns:p14="http://schemas.microsoft.com/office/powerpoint/2010/main" val="3123202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67545" y="620691"/>
          <a:ext cx="3168352" cy="5904654"/>
        </p:xfrm>
        <a:graphic>
          <a:graphicData uri="http://schemas.openxmlformats.org/drawingml/2006/table">
            <a:tbl>
              <a:tblPr/>
              <a:tblGrid>
                <a:gridCol w="3168352">
                  <a:extLst>
                    <a:ext uri="{9D8B030D-6E8A-4147-A177-3AD203B41FA5}">
                      <a16:colId xmlns:a16="http://schemas.microsoft.com/office/drawing/2014/main" val="20000"/>
                    </a:ext>
                  </a:extLst>
                </a:gridCol>
              </a:tblGrid>
              <a:tr h="843522">
                <a:tc>
                  <a:txBody>
                    <a:bodyPr/>
                    <a:lstStyle/>
                    <a:p>
                      <a:pPr algn="ctr">
                        <a:lnSpc>
                          <a:spcPct val="115000"/>
                        </a:lnSpc>
                        <a:spcAft>
                          <a:spcPts val="0"/>
                        </a:spcAft>
                      </a:pPr>
                      <a:r>
                        <a:rPr lang="en-GB" sz="3600">
                          <a:latin typeface="Calibri"/>
                          <a:ea typeface="Arial Unicode MS"/>
                          <a:cs typeface="Calibri"/>
                        </a:rPr>
                        <a:t>Formal letter</a:t>
                      </a:r>
                      <a:endParaRPr lang="en-GB" sz="3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43522">
                <a:tc>
                  <a:txBody>
                    <a:bodyPr/>
                    <a:lstStyle/>
                    <a:p>
                      <a:pPr algn="ctr">
                        <a:lnSpc>
                          <a:spcPct val="115000"/>
                        </a:lnSpc>
                        <a:spcAft>
                          <a:spcPts val="0"/>
                        </a:spcAft>
                      </a:pPr>
                      <a:r>
                        <a:rPr lang="en-GB" sz="3600">
                          <a:latin typeface="Calibri"/>
                          <a:ea typeface="Arial Unicode MS"/>
                          <a:cs typeface="Calibri"/>
                        </a:rPr>
                        <a:t>Informal letter</a:t>
                      </a:r>
                      <a:endParaRPr lang="en-GB" sz="3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43522">
                <a:tc>
                  <a:txBody>
                    <a:bodyPr/>
                    <a:lstStyle/>
                    <a:p>
                      <a:pPr algn="ctr">
                        <a:lnSpc>
                          <a:spcPct val="115000"/>
                        </a:lnSpc>
                        <a:spcAft>
                          <a:spcPts val="0"/>
                        </a:spcAft>
                      </a:pPr>
                      <a:r>
                        <a:rPr lang="en-GB" sz="3600">
                          <a:latin typeface="Calibri"/>
                          <a:ea typeface="Arial Unicode MS"/>
                          <a:cs typeface="Calibri"/>
                        </a:rPr>
                        <a:t>Report</a:t>
                      </a:r>
                      <a:endParaRPr lang="en-GB" sz="3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43522">
                <a:tc>
                  <a:txBody>
                    <a:bodyPr/>
                    <a:lstStyle/>
                    <a:p>
                      <a:pPr algn="ctr">
                        <a:lnSpc>
                          <a:spcPct val="115000"/>
                        </a:lnSpc>
                        <a:spcAft>
                          <a:spcPts val="0"/>
                        </a:spcAft>
                      </a:pPr>
                      <a:r>
                        <a:rPr lang="en-GB" sz="3600" dirty="0">
                          <a:latin typeface="Calibri"/>
                          <a:ea typeface="Arial Unicode MS"/>
                          <a:cs typeface="Calibri"/>
                        </a:rPr>
                        <a:t>Article</a:t>
                      </a:r>
                      <a:endParaRPr lang="en-GB" sz="3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43522">
                <a:tc>
                  <a:txBody>
                    <a:bodyPr/>
                    <a:lstStyle/>
                    <a:p>
                      <a:pPr algn="ctr">
                        <a:lnSpc>
                          <a:spcPct val="115000"/>
                        </a:lnSpc>
                        <a:spcAft>
                          <a:spcPts val="0"/>
                        </a:spcAft>
                      </a:pPr>
                      <a:r>
                        <a:rPr lang="en-GB" sz="3600">
                          <a:latin typeface="Calibri"/>
                          <a:ea typeface="Arial Unicode MS"/>
                          <a:cs typeface="Calibri"/>
                        </a:rPr>
                        <a:t>Review</a:t>
                      </a:r>
                      <a:endParaRPr lang="en-GB" sz="3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43522">
                <a:tc>
                  <a:txBody>
                    <a:bodyPr/>
                    <a:lstStyle/>
                    <a:p>
                      <a:pPr algn="ctr">
                        <a:lnSpc>
                          <a:spcPct val="115000"/>
                        </a:lnSpc>
                        <a:spcAft>
                          <a:spcPts val="0"/>
                        </a:spcAft>
                      </a:pPr>
                      <a:r>
                        <a:rPr lang="en-GB" sz="3600">
                          <a:latin typeface="Calibri"/>
                          <a:ea typeface="Arial Unicode MS"/>
                          <a:cs typeface="Calibri"/>
                        </a:rPr>
                        <a:t>Leaflet</a:t>
                      </a:r>
                      <a:endParaRPr lang="en-GB" sz="3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43522">
                <a:tc>
                  <a:txBody>
                    <a:bodyPr/>
                    <a:lstStyle/>
                    <a:p>
                      <a:pPr algn="ctr">
                        <a:lnSpc>
                          <a:spcPct val="115000"/>
                        </a:lnSpc>
                        <a:spcAft>
                          <a:spcPts val="0"/>
                        </a:spcAft>
                      </a:pPr>
                      <a:r>
                        <a:rPr lang="en-GB" sz="3600" dirty="0">
                          <a:latin typeface="Calibri"/>
                          <a:ea typeface="Arial Unicode MS"/>
                          <a:cs typeface="Calibri"/>
                        </a:rPr>
                        <a:t>Speech</a:t>
                      </a:r>
                      <a:endParaRPr lang="en-GB" sz="3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Rectangle 2"/>
          <p:cNvSpPr/>
          <p:nvPr/>
        </p:nvSpPr>
        <p:spPr>
          <a:xfrm>
            <a:off x="4067944" y="404664"/>
            <a:ext cx="4824536" cy="59093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Possible styles you will be asked to write in</a:t>
            </a:r>
          </a:p>
          <a:p>
            <a:pPr algn="ct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DISCUSS</a:t>
            </a:r>
          </a:p>
          <a:p>
            <a:pPr algn="ct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899592" y="404664"/>
            <a:ext cx="7416824" cy="3960440"/>
          </a:xfrm>
          <a:prstGeom prst="rect">
            <a:avLst/>
          </a:prstGeom>
          <a:solidFill>
            <a:schemeClr val="tx1"/>
          </a:solidFill>
          <a:ln w="82550" cmpd="tri">
            <a:solidFill>
              <a:srgbClr val="FF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en-GB" sz="5400" b="1" i="0" u="none" strike="noStrike" cap="none" normalizeH="0" baseline="0" dirty="0" smtClean="0">
                <a:ln>
                  <a:noFill/>
                </a:ln>
                <a:solidFill>
                  <a:srgbClr val="FF0000"/>
                </a:solidFill>
                <a:effectLst/>
                <a:latin typeface="Comic Sans MS" pitchFamily="66" charset="0"/>
                <a:cs typeface="Arial" pitchFamily="34" charset="0"/>
              </a:rPr>
              <a:t>P</a:t>
            </a:r>
            <a:r>
              <a:rPr kumimoji="0" lang="en-GB" sz="5400" b="0" i="0" u="none" strike="noStrike" cap="none" normalizeH="0" baseline="0" dirty="0" smtClean="0">
                <a:ln>
                  <a:noFill/>
                </a:ln>
                <a:solidFill>
                  <a:schemeClr val="bg1"/>
                </a:solidFill>
                <a:effectLst/>
                <a:latin typeface="Comic Sans MS" pitchFamily="66" charset="0"/>
                <a:cs typeface="Arial" pitchFamily="34" charset="0"/>
              </a:rPr>
              <a:t>URPOSE</a:t>
            </a:r>
            <a:r>
              <a:rPr kumimoji="0" lang="en-GB" sz="2400" b="0" i="0" u="none" strike="noStrike" cap="none" normalizeH="0" baseline="0" dirty="0" smtClean="0">
                <a:ln>
                  <a:noFill/>
                </a:ln>
                <a:solidFill>
                  <a:schemeClr val="bg1"/>
                </a:solidFill>
                <a:effectLst/>
                <a:latin typeface="Comic Sans MS" pitchFamily="66" charset="0"/>
                <a:cs typeface="Arial" pitchFamily="34" charset="0"/>
              </a:rPr>
              <a:t> </a:t>
            </a:r>
            <a:r>
              <a:rPr kumimoji="0" lang="en-GB" b="0" i="0" u="none" strike="noStrike" cap="none" normalizeH="0" baseline="0" dirty="0" smtClean="0">
                <a:ln>
                  <a:noFill/>
                </a:ln>
                <a:solidFill>
                  <a:schemeClr val="bg1"/>
                </a:solidFill>
                <a:effectLst/>
                <a:latin typeface="Comic Sans MS" pitchFamily="66" charset="0"/>
                <a:cs typeface="Arial" pitchFamily="34" charset="0"/>
              </a:rPr>
              <a:t>What is it for?</a:t>
            </a:r>
          </a:p>
          <a:p>
            <a:pPr marL="0" marR="0" lvl="0" indent="0" defTabSz="914400" rtl="0" eaLnBrk="1" fontAlgn="base" latinLnBrk="0" hangingPunct="1">
              <a:lnSpc>
                <a:spcPct val="100000"/>
              </a:lnSpc>
              <a:spcBef>
                <a:spcPct val="0"/>
              </a:spcBef>
              <a:spcAft>
                <a:spcPts val="1000"/>
              </a:spcAft>
              <a:buClrTx/>
              <a:buSzTx/>
              <a:buFontTx/>
              <a:buNone/>
              <a:tabLst/>
            </a:pPr>
            <a:r>
              <a:rPr kumimoji="0" lang="en-GB" sz="5400" b="1" i="0" u="none" strike="noStrike" cap="none" normalizeH="0" baseline="0" dirty="0" smtClean="0">
                <a:ln>
                  <a:noFill/>
                </a:ln>
                <a:solidFill>
                  <a:srgbClr val="FF0000"/>
                </a:solidFill>
                <a:effectLst/>
                <a:latin typeface="Comic Sans MS" pitchFamily="66" charset="0"/>
                <a:cs typeface="Arial" pitchFamily="34" charset="0"/>
              </a:rPr>
              <a:t>A</a:t>
            </a:r>
            <a:r>
              <a:rPr kumimoji="0" lang="en-GB" sz="5400" b="0" i="0" u="none" strike="noStrike" cap="none" normalizeH="0" baseline="0" dirty="0" smtClean="0">
                <a:ln>
                  <a:noFill/>
                </a:ln>
                <a:solidFill>
                  <a:schemeClr val="bg1"/>
                </a:solidFill>
                <a:effectLst/>
                <a:latin typeface="Comic Sans MS" pitchFamily="66" charset="0"/>
                <a:cs typeface="Arial" pitchFamily="34" charset="0"/>
              </a:rPr>
              <a:t>UDIENCE</a:t>
            </a:r>
            <a:r>
              <a:rPr kumimoji="0" lang="en-GB" sz="2400" b="0" i="0" u="none" strike="noStrike" cap="none" normalizeH="0" baseline="0" dirty="0" smtClean="0">
                <a:ln>
                  <a:noFill/>
                </a:ln>
                <a:solidFill>
                  <a:schemeClr val="bg1"/>
                </a:solidFill>
                <a:effectLst/>
                <a:latin typeface="Comic Sans MS" pitchFamily="66" charset="0"/>
                <a:cs typeface="Arial" pitchFamily="34" charset="0"/>
              </a:rPr>
              <a:t> </a:t>
            </a:r>
            <a:r>
              <a:rPr kumimoji="0" lang="en-GB" b="0" i="0" u="none" strike="noStrike" cap="none" normalizeH="0" baseline="0" dirty="0" smtClean="0">
                <a:ln>
                  <a:noFill/>
                </a:ln>
                <a:solidFill>
                  <a:schemeClr val="bg1"/>
                </a:solidFill>
                <a:effectLst/>
                <a:latin typeface="Comic Sans MS" pitchFamily="66" charset="0"/>
                <a:cs typeface="Arial" pitchFamily="34" charset="0"/>
              </a:rPr>
              <a:t>Who is it for?</a:t>
            </a:r>
          </a:p>
          <a:p>
            <a:pPr marL="0" marR="0" lvl="0" indent="0" defTabSz="914400" rtl="0" eaLnBrk="1" fontAlgn="base" latinLnBrk="0" hangingPunct="1">
              <a:lnSpc>
                <a:spcPct val="100000"/>
              </a:lnSpc>
              <a:spcBef>
                <a:spcPct val="0"/>
              </a:spcBef>
              <a:spcAft>
                <a:spcPts val="1000"/>
              </a:spcAft>
              <a:buClrTx/>
              <a:buSzTx/>
              <a:buFontTx/>
              <a:buNone/>
              <a:tabLst/>
            </a:pPr>
            <a:r>
              <a:rPr kumimoji="0" lang="en-GB" sz="5400" b="1" i="0" u="none" strike="noStrike" cap="none" normalizeH="0" baseline="0" dirty="0" smtClean="0">
                <a:ln>
                  <a:noFill/>
                </a:ln>
                <a:solidFill>
                  <a:srgbClr val="FF0000"/>
                </a:solidFill>
                <a:effectLst/>
                <a:latin typeface="Comic Sans MS" pitchFamily="66" charset="0"/>
                <a:cs typeface="Arial" pitchFamily="34" charset="0"/>
              </a:rPr>
              <a:t>L</a:t>
            </a:r>
            <a:r>
              <a:rPr kumimoji="0" lang="en-GB" sz="5400" b="0" i="0" u="none" strike="noStrike" cap="none" normalizeH="0" baseline="0" dirty="0" smtClean="0">
                <a:ln>
                  <a:noFill/>
                </a:ln>
                <a:solidFill>
                  <a:schemeClr val="bg1"/>
                </a:solidFill>
                <a:effectLst/>
                <a:latin typeface="Comic Sans MS" pitchFamily="66" charset="0"/>
                <a:cs typeface="Arial" pitchFamily="34" charset="0"/>
              </a:rPr>
              <a:t>ANGUAGE</a:t>
            </a:r>
            <a:r>
              <a:rPr kumimoji="0" lang="en-GB" sz="2400" b="0" i="0" u="none" strike="noStrike" cap="none" normalizeH="0" baseline="0" dirty="0" smtClean="0">
                <a:ln>
                  <a:noFill/>
                </a:ln>
                <a:solidFill>
                  <a:schemeClr val="bg1"/>
                </a:solidFill>
                <a:effectLst/>
                <a:latin typeface="Comic Sans MS" pitchFamily="66" charset="0"/>
                <a:cs typeface="Arial" pitchFamily="34" charset="0"/>
              </a:rPr>
              <a:t> </a:t>
            </a:r>
            <a:r>
              <a:rPr kumimoji="0" lang="en-GB" b="0" i="0" u="none" strike="noStrike" cap="none" normalizeH="0" baseline="0" dirty="0" smtClean="0">
                <a:ln>
                  <a:noFill/>
                </a:ln>
                <a:solidFill>
                  <a:schemeClr val="bg1"/>
                </a:solidFill>
                <a:effectLst/>
                <a:latin typeface="Comic Sans MS" pitchFamily="66" charset="0"/>
                <a:cs typeface="Arial" pitchFamily="34" charset="0"/>
              </a:rPr>
              <a:t>What language will be used?</a:t>
            </a:r>
          </a:p>
          <a:p>
            <a:pPr marL="0" marR="0" lvl="0" indent="0" defTabSz="914400" rtl="0" eaLnBrk="1" fontAlgn="base" latinLnBrk="0" hangingPunct="1">
              <a:lnSpc>
                <a:spcPct val="100000"/>
              </a:lnSpc>
              <a:spcBef>
                <a:spcPct val="0"/>
              </a:spcBef>
              <a:spcAft>
                <a:spcPts val="1000"/>
              </a:spcAft>
              <a:buClrTx/>
              <a:buSzTx/>
              <a:buFontTx/>
              <a:buNone/>
              <a:tabLst/>
            </a:pPr>
            <a:r>
              <a:rPr kumimoji="0" lang="en-GB" sz="5400" b="1" i="0" u="none" strike="noStrike" cap="none" normalizeH="0" baseline="0" dirty="0" smtClean="0">
                <a:ln>
                  <a:noFill/>
                </a:ln>
                <a:solidFill>
                  <a:srgbClr val="FF0000"/>
                </a:solidFill>
                <a:effectLst/>
                <a:latin typeface="Comic Sans MS" pitchFamily="66" charset="0"/>
                <a:cs typeface="Arial" pitchFamily="34" charset="0"/>
              </a:rPr>
              <a:t>L</a:t>
            </a:r>
            <a:r>
              <a:rPr kumimoji="0" lang="en-GB" sz="5400" b="0" i="0" u="none" strike="noStrike" cap="none" normalizeH="0" baseline="0" dirty="0" smtClean="0">
                <a:ln>
                  <a:noFill/>
                </a:ln>
                <a:solidFill>
                  <a:schemeClr val="bg1"/>
                </a:solidFill>
                <a:effectLst/>
                <a:latin typeface="Comic Sans MS" pitchFamily="66" charset="0"/>
                <a:cs typeface="Arial" pitchFamily="34" charset="0"/>
              </a:rPr>
              <a:t>AYOUT</a:t>
            </a:r>
            <a:r>
              <a:rPr kumimoji="0" lang="en-GB" sz="1100" b="0" i="0" u="none" strike="noStrike" cap="none" normalizeH="0" baseline="0" dirty="0" smtClean="0">
                <a:ln>
                  <a:noFill/>
                </a:ln>
                <a:solidFill>
                  <a:schemeClr val="bg1"/>
                </a:solidFill>
                <a:effectLst/>
                <a:latin typeface="Comic Sans MS" pitchFamily="66" charset="0"/>
                <a:cs typeface="Arial" pitchFamily="34" charset="0"/>
              </a:rPr>
              <a:t> </a:t>
            </a:r>
            <a:r>
              <a:rPr kumimoji="0" lang="en-GB" b="0" i="0" u="none" strike="noStrike" cap="none" normalizeH="0" baseline="0" dirty="0" smtClean="0">
                <a:ln>
                  <a:noFill/>
                </a:ln>
                <a:solidFill>
                  <a:schemeClr val="bg1"/>
                </a:solidFill>
                <a:effectLst/>
                <a:latin typeface="Comic Sans MS" pitchFamily="66" charset="0"/>
                <a:cs typeface="Arial" pitchFamily="34" charset="0"/>
              </a:rPr>
              <a:t>How is it set out on the page?</a:t>
            </a:r>
            <a:endParaRPr kumimoji="0" lang="en-US" b="0" i="0" u="none" strike="noStrike" cap="none" normalizeH="0" baseline="0" dirty="0" smtClean="0">
              <a:ln>
                <a:noFill/>
              </a:ln>
              <a:solidFill>
                <a:schemeClr val="bg1"/>
              </a:solidFill>
              <a:effectLst/>
              <a:latin typeface="Arial" pitchFamily="34" charset="0"/>
              <a:cs typeface="Arial" pitchFamily="34" charset="0"/>
            </a:endParaRPr>
          </a:p>
        </p:txBody>
      </p:sp>
      <p:sp>
        <p:nvSpPr>
          <p:cNvPr id="3" name="Rectangle 2"/>
          <p:cNvSpPr/>
          <p:nvPr/>
        </p:nvSpPr>
        <p:spPr>
          <a:xfrm>
            <a:off x="611560" y="4653136"/>
            <a:ext cx="4572000" cy="646331"/>
          </a:xfrm>
          <a:prstGeom prst="rect">
            <a:avLst/>
          </a:prstGeom>
        </p:spPr>
        <p:txBody>
          <a:bodyPr>
            <a:spAutoFit/>
          </a:bodyPr>
          <a:lstStyle/>
          <a:p>
            <a:r>
              <a:rPr lang="en-GB" dirty="0" smtClean="0"/>
              <a:t>Write a review of your school or college based on your experiences there. </a:t>
            </a:r>
            <a:endParaRPr lang="en-GB" dirty="0"/>
          </a:p>
        </p:txBody>
      </p:sp>
      <p:sp>
        <p:nvSpPr>
          <p:cNvPr id="22531" name="Rectangle 3"/>
          <p:cNvSpPr>
            <a:spLocks noChangeArrowheads="1"/>
          </p:cNvSpPr>
          <p:nvPr/>
        </p:nvSpPr>
        <p:spPr bwMode="auto">
          <a:xfrm>
            <a:off x="611560" y="5522748"/>
            <a:ext cx="604867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GB" dirty="0" smtClean="0"/>
              <a:t>Imagine you have relatives living abroad. You have not been in touch for some time but you would like to visit them. Write a letter, which would persuade them to agree to your visit.</a:t>
            </a:r>
            <a:endParaRPr kumimoji="0" lang="en-GB"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6804248" y="4581128"/>
            <a:ext cx="1944216" cy="1815882"/>
          </a:xfrm>
          <a:prstGeom prst="rect">
            <a:avLst/>
          </a:prstGeom>
          <a:solidFill>
            <a:schemeClr val="accent2">
              <a:lumMod val="50000"/>
            </a:schemeClr>
          </a:solidFill>
        </p:spPr>
        <p:txBody>
          <a:bodyPr wrap="square" rtlCol="0">
            <a:spAutoFit/>
          </a:bodyPr>
          <a:lstStyle/>
          <a:p>
            <a:r>
              <a:rPr lang="en-GB"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What is the PALL of the two tasks?</a:t>
            </a:r>
            <a:endParaRPr lang="en-GB"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
          <p:cNvPicPr>
            <a:picLocks noChangeAspect="1" noChangeArrowheads="1"/>
          </p:cNvPicPr>
          <p:nvPr/>
        </p:nvPicPr>
        <p:blipFill>
          <a:blip r:embed="rId2" cstate="print"/>
          <a:srcRect l="37353" t="18329" r="36082" b="8829"/>
          <a:stretch>
            <a:fillRect/>
          </a:stretch>
        </p:blipFill>
        <p:spPr bwMode="auto">
          <a:xfrm>
            <a:off x="0" y="-1"/>
            <a:ext cx="4427984" cy="6826475"/>
          </a:xfrm>
          <a:prstGeom prst="rect">
            <a:avLst/>
          </a:prstGeom>
          <a:noFill/>
          <a:ln w="9525">
            <a:noFill/>
            <a:miter lim="800000"/>
            <a:headEnd/>
            <a:tailEnd/>
          </a:ln>
        </p:spPr>
      </p:pic>
      <p:sp>
        <p:nvSpPr>
          <p:cNvPr id="3" name="Rectangle 2"/>
          <p:cNvSpPr/>
          <p:nvPr/>
        </p:nvSpPr>
        <p:spPr>
          <a:xfrm>
            <a:off x="5819044" y="188640"/>
            <a:ext cx="218643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Formal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5220072" y="1268760"/>
            <a:ext cx="3384376" cy="6555641"/>
          </a:xfrm>
          <a:prstGeom prst="rect">
            <a:avLst/>
          </a:prstGeom>
        </p:spPr>
        <p:txBody>
          <a:bodyPr wrap="square">
            <a:spAutoFit/>
          </a:bodyPr>
          <a:lstStyle/>
          <a:p>
            <a:pPr algn="ctr"/>
            <a:r>
              <a:rPr lang="en-GB" sz="2800" dirty="0"/>
              <a:t>Your local area has just been voted the worst place to live in terms of being environmentally friendly. Write a letter to your local newspaper suggesting what you think are the problems and what can be done to tackle this issue.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01567" y="188640"/>
            <a:ext cx="263155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Informal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5220072" y="1268760"/>
            <a:ext cx="3384376" cy="3539430"/>
          </a:xfrm>
          <a:prstGeom prst="rect">
            <a:avLst/>
          </a:prstGeom>
        </p:spPr>
        <p:txBody>
          <a:bodyPr wrap="square">
            <a:spAutoFit/>
          </a:bodyPr>
          <a:lstStyle/>
          <a:p>
            <a:pPr algn="ctr"/>
            <a:r>
              <a:rPr lang="en-GB" sz="2800" dirty="0"/>
              <a:t>You have a friend who is thinking of doing a parachute jump for charity. Write to your friend giving your opinions.</a:t>
            </a:r>
          </a:p>
        </p:txBody>
      </p:sp>
      <p:pic>
        <p:nvPicPr>
          <p:cNvPr id="28674" name="Picture 2"/>
          <p:cNvPicPr>
            <a:picLocks noChangeAspect="1" noChangeArrowheads="1"/>
          </p:cNvPicPr>
          <p:nvPr/>
        </p:nvPicPr>
        <p:blipFill>
          <a:blip r:embed="rId2" cstate="print"/>
          <a:srcRect l="37353" t="18329" r="36636" b="14735"/>
          <a:stretch>
            <a:fillRect/>
          </a:stretch>
        </p:blipFill>
        <p:spPr bwMode="auto">
          <a:xfrm>
            <a:off x="179512" y="188639"/>
            <a:ext cx="4536504" cy="65634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51520" y="188640"/>
            <a:ext cx="4896544" cy="64807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 name="Rectangle 2"/>
          <p:cNvSpPr/>
          <p:nvPr/>
        </p:nvSpPr>
        <p:spPr>
          <a:xfrm>
            <a:off x="5785139" y="188640"/>
            <a:ext cx="206441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Report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5220072" y="1268760"/>
            <a:ext cx="3384376" cy="6124754"/>
          </a:xfrm>
          <a:prstGeom prst="rect">
            <a:avLst/>
          </a:prstGeom>
        </p:spPr>
        <p:txBody>
          <a:bodyPr wrap="square">
            <a:spAutoFit/>
          </a:bodyPr>
          <a:lstStyle/>
          <a:p>
            <a:pPr algn="ctr"/>
            <a:r>
              <a:rPr lang="en-GB" sz="2800" dirty="0"/>
              <a:t>Your school is keen to raise money for extra activities. Write a report for the parent’s association saying: 1) what the school needs most urgently; 2) give suggestions as to how the money could be raised.</a:t>
            </a:r>
          </a:p>
        </p:txBody>
      </p:sp>
      <p:sp>
        <p:nvSpPr>
          <p:cNvPr id="30721" name="Rectangle 1"/>
          <p:cNvSpPr>
            <a:spLocks noChangeArrowheads="1"/>
          </p:cNvSpPr>
          <p:nvPr/>
        </p:nvSpPr>
        <p:spPr bwMode="auto">
          <a:xfrm>
            <a:off x="323528" y="266165"/>
            <a:ext cx="4283968"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Title:</a:t>
            </a: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This should sum up what the report is about: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2" name="Rectangle 2"/>
          <p:cNvSpPr>
            <a:spLocks noChangeArrowheads="1"/>
          </p:cNvSpPr>
          <p:nvPr/>
        </p:nvSpPr>
        <p:spPr bwMode="auto">
          <a:xfrm>
            <a:off x="323528" y="692696"/>
            <a:ext cx="4355976" cy="1340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Introduction:</a:t>
            </a: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This should summarise:</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What the report is about.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Why you have been asked to write it.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How you went about researching it.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What your report intends to do.</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3" name="Rectangle 3"/>
          <p:cNvSpPr>
            <a:spLocks noChangeArrowheads="1"/>
          </p:cNvSpPr>
          <p:nvPr/>
        </p:nvSpPr>
        <p:spPr bwMode="auto">
          <a:xfrm>
            <a:off x="251520" y="1844824"/>
            <a:ext cx="4464496" cy="1872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Main Body:</a:t>
            </a: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This section should contain the findings of your report. </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Think about including:</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Statistics to back up your points.</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Opinions from people involved in what you are writing about.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Any details on what has been done already to solve the problem you are writing about.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Whether whatever has been done already has been effective or not.</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4" name="Rectangle 4"/>
          <p:cNvSpPr>
            <a:spLocks noChangeArrowheads="1"/>
          </p:cNvSpPr>
          <p:nvPr/>
        </p:nvSpPr>
        <p:spPr bwMode="auto">
          <a:xfrm>
            <a:off x="251520" y="3637474"/>
            <a:ext cx="4896544"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Recommendations:</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This section should include any suggestions you have for how the problem can be solved and should be based on the findings you included in the main body of your report.</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These recommendations should:</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Be written in a bullet-pointed list.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Be brief and direct.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Solve the problems you wrote about in the main body of your report.</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Explain how each recommendation solves these problems.</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5" name="Rectangle 5"/>
          <p:cNvSpPr>
            <a:spLocks noChangeArrowheads="1"/>
          </p:cNvSpPr>
          <p:nvPr/>
        </p:nvSpPr>
        <p:spPr bwMode="auto">
          <a:xfrm>
            <a:off x="251520" y="5373216"/>
            <a:ext cx="4788024"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Conclusion:</a:t>
            </a: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This section should summarise your report and its findings.</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Try to:</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Finish on a positive note. You need to be able to convince your readers that the problems can be solved by the recommendations you have made.</a:t>
            </a: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Keep your conclusion brief.</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86839" y="188640"/>
            <a:ext cx="206101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Article</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5220072" y="1268760"/>
            <a:ext cx="3384376" cy="3108543"/>
          </a:xfrm>
          <a:prstGeom prst="rect">
            <a:avLst/>
          </a:prstGeom>
        </p:spPr>
        <p:txBody>
          <a:bodyPr wrap="square">
            <a:spAutoFit/>
          </a:bodyPr>
          <a:lstStyle/>
          <a:p>
            <a:pPr algn="ctr"/>
            <a:r>
              <a:rPr lang="en-GB" sz="2800" dirty="0"/>
              <a:t>Write a lively article for a newspaper or magazine on the subject of the eating habits of the British.</a:t>
            </a:r>
          </a:p>
        </p:txBody>
      </p:sp>
      <p:sp>
        <p:nvSpPr>
          <p:cNvPr id="5" name="TextBox 4"/>
          <p:cNvSpPr txBox="1"/>
          <p:nvPr/>
        </p:nvSpPr>
        <p:spPr>
          <a:xfrm>
            <a:off x="251520" y="332656"/>
            <a:ext cx="4824536" cy="6186309"/>
          </a:xfrm>
          <a:prstGeom prst="rect">
            <a:avLst/>
          </a:prstGeom>
          <a:solidFill>
            <a:schemeClr val="bg1"/>
          </a:solidFill>
          <a:ln>
            <a:solidFill>
              <a:schemeClr val="tx1"/>
            </a:solidFill>
          </a:ln>
        </p:spPr>
        <p:txBody>
          <a:bodyPr wrap="square" rtlCol="0">
            <a:spAutoFit/>
          </a:bodyPr>
          <a:lstStyle/>
          <a:p>
            <a:r>
              <a:rPr lang="en-GB" b="1" dirty="0" smtClean="0"/>
              <a:t>Headline or article title</a:t>
            </a:r>
          </a:p>
          <a:p>
            <a:r>
              <a:rPr lang="en-GB" dirty="0" smtClean="0"/>
              <a:t>Keep it short</a:t>
            </a:r>
          </a:p>
          <a:p>
            <a:r>
              <a:rPr lang="en-GB" dirty="0" smtClean="0"/>
              <a:t>Make it catchy</a:t>
            </a:r>
          </a:p>
          <a:p>
            <a:r>
              <a:rPr lang="en-GB" dirty="0" smtClean="0"/>
              <a:t>Give an idea of what the rest of the article will be about.</a:t>
            </a:r>
          </a:p>
          <a:p>
            <a:r>
              <a:rPr lang="en-GB" b="1" dirty="0" smtClean="0"/>
              <a:t>Introduction of the article</a:t>
            </a:r>
          </a:p>
          <a:p>
            <a:r>
              <a:rPr lang="en-GB" dirty="0" smtClean="0"/>
              <a:t>Give a brief outline of the subject</a:t>
            </a:r>
          </a:p>
          <a:p>
            <a:r>
              <a:rPr lang="en-GB" dirty="0" smtClean="0"/>
              <a:t>Keep this section to a few initial ideas and sentences</a:t>
            </a:r>
          </a:p>
          <a:p>
            <a:r>
              <a:rPr lang="en-GB" b="1" dirty="0" smtClean="0"/>
              <a:t>Main body of the article</a:t>
            </a:r>
          </a:p>
          <a:p>
            <a:r>
              <a:rPr lang="en-GB" dirty="0" smtClean="0"/>
              <a:t>Try to answer all the reader’s questions like ‘why’, ‘how’ and ‘what’</a:t>
            </a:r>
          </a:p>
          <a:p>
            <a:r>
              <a:rPr lang="en-GB" dirty="0" smtClean="0"/>
              <a:t>Make each paragraph relevant to the subject or the title of the article</a:t>
            </a:r>
          </a:p>
          <a:p>
            <a:r>
              <a:rPr lang="en-GB" dirty="0" smtClean="0"/>
              <a:t>Add plenty of detail so your reader fully understands you</a:t>
            </a:r>
          </a:p>
          <a:p>
            <a:r>
              <a:rPr lang="en-GB" dirty="0" smtClean="0"/>
              <a:t>Answer the important points in this section</a:t>
            </a:r>
          </a:p>
          <a:p>
            <a:r>
              <a:rPr lang="en-GB" b="1" dirty="0" smtClean="0"/>
              <a:t>Conclusion of the article</a:t>
            </a:r>
          </a:p>
          <a:p>
            <a:r>
              <a:rPr lang="en-GB" dirty="0" smtClean="0"/>
              <a:t>This should always be at the end</a:t>
            </a:r>
          </a:p>
          <a:p>
            <a:r>
              <a:rPr lang="en-GB" dirty="0" smtClean="0"/>
              <a:t>Give a summary of the article</a:t>
            </a:r>
          </a:p>
          <a:p>
            <a:r>
              <a:rPr lang="en-GB" dirty="0" smtClean="0"/>
              <a:t>Give recommendations/overview linked to introduction.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82955" y="188640"/>
            <a:ext cx="229877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Review</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6516216" y="1340768"/>
            <a:ext cx="2232248" cy="2677656"/>
          </a:xfrm>
          <a:prstGeom prst="rect">
            <a:avLst/>
          </a:prstGeom>
        </p:spPr>
        <p:txBody>
          <a:bodyPr wrap="square">
            <a:spAutoFit/>
          </a:bodyPr>
          <a:lstStyle/>
          <a:p>
            <a:pPr algn="ctr"/>
            <a:r>
              <a:rPr lang="en-GB" sz="2800" dirty="0" smtClean="0"/>
              <a:t>Write a review of a book, CD or film of your choice. </a:t>
            </a:r>
            <a:endParaRPr lang="en-GB" sz="2800" dirty="0"/>
          </a:p>
        </p:txBody>
      </p:sp>
      <p:sp>
        <p:nvSpPr>
          <p:cNvPr id="5" name="TextBox 4"/>
          <p:cNvSpPr txBox="1"/>
          <p:nvPr/>
        </p:nvSpPr>
        <p:spPr>
          <a:xfrm>
            <a:off x="179512" y="44624"/>
            <a:ext cx="6192688" cy="6555641"/>
          </a:xfrm>
          <a:prstGeom prst="rect">
            <a:avLst/>
          </a:prstGeom>
          <a:solidFill>
            <a:schemeClr val="bg1"/>
          </a:solidFill>
          <a:ln>
            <a:solidFill>
              <a:schemeClr val="tx1"/>
            </a:solidFill>
          </a:ln>
        </p:spPr>
        <p:txBody>
          <a:bodyPr wrap="square" rtlCol="0">
            <a:spAutoFit/>
          </a:bodyPr>
          <a:lstStyle/>
          <a:p>
            <a:r>
              <a:rPr lang="en-GB" sz="1500" b="1" dirty="0" smtClean="0"/>
              <a:t>Writing a Film Review Ideas</a:t>
            </a:r>
            <a:endParaRPr lang="en-GB" sz="1500" dirty="0" smtClean="0"/>
          </a:p>
          <a:p>
            <a:endParaRPr lang="en-GB" sz="1500" dirty="0" smtClean="0"/>
          </a:p>
          <a:p>
            <a:pPr lvl="0"/>
            <a:r>
              <a:rPr lang="en-GB" sz="1500" dirty="0" smtClean="0"/>
              <a:t>Film title. You could also include a </a:t>
            </a:r>
            <a:r>
              <a:rPr lang="en-GB" sz="1500" b="1" dirty="0" smtClean="0"/>
              <a:t>star rating</a:t>
            </a:r>
            <a:r>
              <a:rPr lang="en-GB" sz="1500" dirty="0" smtClean="0"/>
              <a:t> here.</a:t>
            </a:r>
          </a:p>
          <a:p>
            <a:r>
              <a:rPr lang="en-GB" sz="1500" dirty="0" smtClean="0"/>
              <a:t> </a:t>
            </a:r>
          </a:p>
          <a:p>
            <a:pPr lvl="0"/>
            <a:r>
              <a:rPr lang="en-GB" sz="1500" dirty="0" smtClean="0"/>
              <a:t>Introduction: what you expected from the film</a:t>
            </a:r>
          </a:p>
          <a:p>
            <a:r>
              <a:rPr lang="en-GB" sz="1500" dirty="0" smtClean="0"/>
              <a:t> </a:t>
            </a:r>
            <a:r>
              <a:rPr lang="en-GB" sz="1500" dirty="0" smtClean="0"/>
              <a:t>Genre</a:t>
            </a:r>
            <a:r>
              <a:rPr lang="en-GB" sz="1500" dirty="0" smtClean="0"/>
              <a:t>: what type of film is it? Does it have a message?</a:t>
            </a:r>
          </a:p>
          <a:p>
            <a:pPr lvl="0"/>
            <a:r>
              <a:rPr lang="en-GB" sz="1500" dirty="0" smtClean="0"/>
              <a:t>Plot: what happens in the film? Does the plot make sense? Is it easy enough to follow? Is it believable?</a:t>
            </a:r>
          </a:p>
          <a:p>
            <a:pPr lvl="0"/>
            <a:r>
              <a:rPr lang="en-GB" sz="1500" dirty="0" smtClean="0"/>
              <a:t>Characters: Who are the main characters and what are they like? Who are the actors playing these parts, and are they good in the parts?</a:t>
            </a:r>
          </a:p>
          <a:p>
            <a:pPr lvl="0"/>
            <a:r>
              <a:rPr lang="en-GB" sz="1500" dirty="0" smtClean="0"/>
              <a:t>What is the camerawork/ animation like? If there are special effects, what are they like? Are there beautiful scenes? </a:t>
            </a:r>
          </a:p>
          <a:p>
            <a:pPr lvl="0"/>
            <a:r>
              <a:rPr lang="en-GB" sz="1500" dirty="0" smtClean="0"/>
              <a:t>Did you enjoy the film? Why/why not? What were its good and bad points?</a:t>
            </a:r>
          </a:p>
          <a:p>
            <a:pPr lvl="0"/>
            <a:r>
              <a:rPr lang="en-GB" sz="1500" dirty="0" smtClean="0"/>
              <a:t>Write about a scene you particularly enjoyed or remembered. Why was it good/ memorable?</a:t>
            </a:r>
          </a:p>
          <a:p>
            <a:pPr lvl="0"/>
            <a:r>
              <a:rPr lang="en-GB" sz="1500" dirty="0" smtClean="0"/>
              <a:t>Would you recommend this film? To what sorts of people? Why?</a:t>
            </a:r>
          </a:p>
          <a:p>
            <a:pPr lvl="0"/>
            <a:r>
              <a:rPr lang="en-GB" sz="1500" dirty="0" smtClean="0"/>
              <a:t>Are there any other films you can compare this film to?</a:t>
            </a:r>
          </a:p>
          <a:p>
            <a:r>
              <a:rPr lang="en-GB" sz="1500" b="1" dirty="0" smtClean="0"/>
              <a:t>When you have completed your planning by answering all the questions, you should write the review. Remember:</a:t>
            </a:r>
            <a:endParaRPr lang="en-GB" sz="1500" dirty="0" smtClean="0"/>
          </a:p>
          <a:p>
            <a:r>
              <a:rPr lang="en-GB" sz="1500" b="1" dirty="0" smtClean="0"/>
              <a:t> </a:t>
            </a:r>
            <a:endParaRPr lang="en-GB" sz="1500" dirty="0" smtClean="0"/>
          </a:p>
          <a:p>
            <a:pPr lvl="0"/>
            <a:r>
              <a:rPr lang="en-GB" sz="1500" dirty="0" smtClean="0"/>
              <a:t>Set your work out in </a:t>
            </a:r>
            <a:r>
              <a:rPr lang="en-GB" sz="1500" b="1" dirty="0" smtClean="0"/>
              <a:t>paragraphs</a:t>
            </a:r>
            <a:endParaRPr lang="en-GB" sz="1500" dirty="0" smtClean="0"/>
          </a:p>
          <a:p>
            <a:pPr lvl="0"/>
            <a:r>
              <a:rPr lang="en-GB" sz="1500" dirty="0" smtClean="0"/>
              <a:t>Take care with </a:t>
            </a:r>
            <a:r>
              <a:rPr lang="en-GB" sz="1500" b="1" dirty="0" smtClean="0"/>
              <a:t>spelling</a:t>
            </a:r>
            <a:r>
              <a:rPr lang="en-GB" sz="1500" dirty="0" smtClean="0"/>
              <a:t> and</a:t>
            </a:r>
            <a:r>
              <a:rPr lang="en-GB" sz="1500" b="1" dirty="0" smtClean="0"/>
              <a:t> punctuation</a:t>
            </a:r>
            <a:endParaRPr lang="en-GB" sz="1500" dirty="0" smtClean="0"/>
          </a:p>
          <a:p>
            <a:pPr lvl="0"/>
            <a:r>
              <a:rPr lang="en-GB" sz="1500" dirty="0" smtClean="0"/>
              <a:t>Make the review </a:t>
            </a:r>
            <a:r>
              <a:rPr lang="en-GB" sz="1500" b="1" dirty="0" smtClean="0"/>
              <a:t>interesting</a:t>
            </a:r>
            <a:r>
              <a:rPr lang="en-GB" sz="1500" dirty="0" smtClean="0"/>
              <a:t> to read by choosing your language carefully</a:t>
            </a:r>
          </a:p>
          <a:p>
            <a:r>
              <a:rPr lang="en-GB" sz="1500" dirty="0" smtClean="0"/>
              <a:t>Write in the </a:t>
            </a:r>
            <a:r>
              <a:rPr lang="en-GB" sz="1500" b="1" dirty="0" smtClean="0"/>
              <a:t>first person</a:t>
            </a:r>
            <a:r>
              <a:rPr lang="en-GB" sz="1500" dirty="0" smtClean="0"/>
              <a:t> and try to </a:t>
            </a:r>
            <a:r>
              <a:rPr lang="en-GB" sz="1500" b="1" dirty="0" smtClean="0"/>
              <a:t>address the reader directly</a:t>
            </a:r>
            <a:r>
              <a:rPr lang="en-GB" sz="1500" dirty="0" smtClean="0"/>
              <a:t>. For example: ‘</a:t>
            </a:r>
            <a:r>
              <a:rPr lang="en-GB" sz="1500" b="1" dirty="0" smtClean="0"/>
              <a:t>I</a:t>
            </a:r>
            <a:r>
              <a:rPr lang="en-GB" sz="1500" dirty="0" smtClean="0"/>
              <a:t> urge </a:t>
            </a:r>
            <a:r>
              <a:rPr lang="en-GB" sz="1500" b="1" dirty="0" smtClean="0"/>
              <a:t>you</a:t>
            </a:r>
            <a:r>
              <a:rPr lang="en-GB" sz="1500" dirty="0" smtClean="0"/>
              <a:t> to go and see this film- it’s brilliant!’</a:t>
            </a:r>
            <a:endParaRPr lang="en-GB" sz="15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88224" y="188640"/>
            <a:ext cx="208422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Leaflet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6372200" y="1196752"/>
            <a:ext cx="2771800" cy="2246769"/>
          </a:xfrm>
          <a:prstGeom prst="rect">
            <a:avLst/>
          </a:prstGeom>
        </p:spPr>
        <p:txBody>
          <a:bodyPr wrap="square">
            <a:spAutoFit/>
          </a:bodyPr>
          <a:lstStyle/>
          <a:p>
            <a:pPr algn="ctr"/>
            <a:r>
              <a:rPr lang="en-GB" sz="2800" dirty="0" smtClean="0"/>
              <a:t>Write a leaflet to advertise a tourist attraction in your area.</a:t>
            </a:r>
            <a:endParaRPr lang="en-GB" sz="2800" dirty="0"/>
          </a:p>
        </p:txBody>
      </p:sp>
      <p:graphicFrame>
        <p:nvGraphicFramePr>
          <p:cNvPr id="6" name="Table 5"/>
          <p:cNvGraphicFramePr>
            <a:graphicFrameLocks noGrp="1"/>
          </p:cNvGraphicFramePr>
          <p:nvPr/>
        </p:nvGraphicFramePr>
        <p:xfrm>
          <a:off x="251520" y="202167"/>
          <a:ext cx="6048674" cy="6390017"/>
        </p:xfrm>
        <a:graphic>
          <a:graphicData uri="http://schemas.openxmlformats.org/drawingml/2006/table">
            <a:tbl>
              <a:tblPr>
                <a:tableStyleId>{3C2FFA5D-87B4-456A-9821-1D502468CF0F}</a:tableStyleId>
              </a:tblPr>
              <a:tblGrid>
                <a:gridCol w="6048674">
                  <a:extLst>
                    <a:ext uri="{9D8B030D-6E8A-4147-A177-3AD203B41FA5}">
                      <a16:colId xmlns:a16="http://schemas.microsoft.com/office/drawing/2014/main" val="20000"/>
                    </a:ext>
                  </a:extLst>
                </a:gridCol>
              </a:tblGrid>
              <a:tr h="806296">
                <a:tc>
                  <a:txBody>
                    <a:bodyPr/>
                    <a:lstStyle/>
                    <a:p>
                      <a:pPr>
                        <a:spcAft>
                          <a:spcPts val="0"/>
                        </a:spcAft>
                      </a:pPr>
                      <a:r>
                        <a:rPr lang="en-GB" sz="1400" b="1" dirty="0"/>
                        <a:t>Heading:</a:t>
                      </a:r>
                    </a:p>
                    <a:p>
                      <a:pPr>
                        <a:spcAft>
                          <a:spcPts val="0"/>
                        </a:spcAft>
                      </a:pPr>
                      <a:r>
                        <a:rPr lang="en-GB" sz="1400" dirty="0"/>
                        <a:t>What heading will you give your leaflet?</a:t>
                      </a:r>
                    </a:p>
                    <a:p>
                      <a:pPr>
                        <a:spcAft>
                          <a:spcPts val="0"/>
                        </a:spcAft>
                      </a:pPr>
                      <a:r>
                        <a:rPr lang="en-GB" sz="1400" dirty="0"/>
                        <a:t>Try to make </a:t>
                      </a:r>
                      <a:r>
                        <a:rPr lang="en-GB" sz="1400" dirty="0" smtClean="0"/>
                        <a:t>it: Memorable Direct Interesting Eye-catching</a:t>
                      </a:r>
                      <a:endParaRPr lang="en-GB" sz="1400" dirty="0"/>
                    </a:p>
                    <a:p>
                      <a:pPr>
                        <a:spcAft>
                          <a:spcPts val="0"/>
                        </a:spcAft>
                      </a:pPr>
                      <a:r>
                        <a:rPr lang="en-GB" sz="1400" dirty="0"/>
                        <a:t>Try to use techniques </a:t>
                      </a:r>
                      <a:r>
                        <a:rPr lang="en-GB" sz="1400" dirty="0" smtClean="0"/>
                        <a:t>like:</a:t>
                      </a:r>
                      <a:r>
                        <a:rPr lang="en-GB" sz="1400" baseline="0" dirty="0" smtClean="0"/>
                        <a:t> </a:t>
                      </a:r>
                      <a:r>
                        <a:rPr lang="en-GB" sz="1400" dirty="0" smtClean="0"/>
                        <a:t>A question</a:t>
                      </a:r>
                      <a:r>
                        <a:rPr lang="en-GB" sz="1400" baseline="0" dirty="0" smtClean="0"/>
                        <a:t> </a:t>
                      </a:r>
                      <a:r>
                        <a:rPr lang="en-GB" sz="1400" dirty="0" smtClean="0"/>
                        <a:t>A </a:t>
                      </a:r>
                      <a:r>
                        <a:rPr lang="en-GB" sz="1400" dirty="0"/>
                        <a:t>direct </a:t>
                      </a:r>
                      <a:r>
                        <a:rPr lang="en-GB" sz="1400" dirty="0" smtClean="0"/>
                        <a:t>statement</a:t>
                      </a:r>
                      <a:r>
                        <a:rPr lang="en-GB" sz="1400" baseline="0" dirty="0" smtClean="0"/>
                        <a:t>  </a:t>
                      </a:r>
                      <a:r>
                        <a:rPr lang="en-GB" sz="1400" dirty="0" smtClean="0"/>
                        <a:t>Alliteration</a:t>
                      </a:r>
                      <a:endParaRPr lang="en-GB" sz="1400" dirty="0">
                        <a:latin typeface="Times New Roman"/>
                        <a:ea typeface="Times New Roman"/>
                      </a:endParaRPr>
                    </a:p>
                  </a:txBody>
                  <a:tcPr marL="21315" marR="21315" marT="0" marB="0"/>
                </a:tc>
                <a:extLst>
                  <a:ext uri="{0D108BD9-81ED-4DB2-BD59-A6C34878D82A}">
                    <a16:rowId xmlns:a16="http://schemas.microsoft.com/office/drawing/2014/main" val="10000"/>
                  </a:ext>
                </a:extLst>
              </a:tr>
              <a:tr h="604722">
                <a:tc>
                  <a:txBody>
                    <a:bodyPr/>
                    <a:lstStyle/>
                    <a:p>
                      <a:pPr>
                        <a:spcAft>
                          <a:spcPts val="0"/>
                        </a:spcAft>
                      </a:pPr>
                      <a:r>
                        <a:rPr lang="en-GB" sz="1400" b="1" dirty="0"/>
                        <a:t>Picture:</a:t>
                      </a:r>
                    </a:p>
                    <a:p>
                      <a:pPr>
                        <a:spcAft>
                          <a:spcPts val="0"/>
                        </a:spcAft>
                      </a:pPr>
                      <a:r>
                        <a:rPr lang="en-GB" sz="1400" dirty="0"/>
                        <a:t>What picture will you use to support your heading?</a:t>
                      </a:r>
                    </a:p>
                    <a:p>
                      <a:pPr>
                        <a:spcAft>
                          <a:spcPts val="0"/>
                        </a:spcAft>
                      </a:pPr>
                      <a:r>
                        <a:rPr lang="en-GB" sz="1400" dirty="0" smtClean="0"/>
                        <a:t>Just indicate what the picture will be DO NOT WASTE TIME DRAWING!</a:t>
                      </a:r>
                      <a:endParaRPr lang="en-GB" sz="1400" dirty="0">
                        <a:latin typeface="Times New Roman"/>
                        <a:ea typeface="Times New Roman"/>
                      </a:endParaRPr>
                    </a:p>
                  </a:txBody>
                  <a:tcPr marL="21315" marR="21315" marT="0" marB="0"/>
                </a:tc>
                <a:extLst>
                  <a:ext uri="{0D108BD9-81ED-4DB2-BD59-A6C34878D82A}">
                    <a16:rowId xmlns:a16="http://schemas.microsoft.com/office/drawing/2014/main" val="10001"/>
                  </a:ext>
                </a:extLst>
              </a:tr>
              <a:tr h="1612592">
                <a:tc>
                  <a:txBody>
                    <a:bodyPr/>
                    <a:lstStyle/>
                    <a:p>
                      <a:pPr>
                        <a:spcAft>
                          <a:spcPts val="0"/>
                        </a:spcAft>
                      </a:pPr>
                      <a:r>
                        <a:rPr lang="en-GB" sz="1400" b="1" dirty="0"/>
                        <a:t>Features:</a:t>
                      </a:r>
                    </a:p>
                    <a:p>
                      <a:pPr>
                        <a:spcAft>
                          <a:spcPts val="0"/>
                        </a:spcAft>
                      </a:pPr>
                      <a:r>
                        <a:rPr lang="en-GB" sz="1400" dirty="0"/>
                        <a:t>What are the main features of what you are advertising/arguing for?</a:t>
                      </a:r>
                    </a:p>
                    <a:p>
                      <a:pPr>
                        <a:spcAft>
                          <a:spcPts val="0"/>
                        </a:spcAft>
                      </a:pPr>
                      <a:r>
                        <a:rPr lang="en-GB" sz="1400" dirty="0"/>
                        <a:t>Remember:</a:t>
                      </a:r>
                    </a:p>
                    <a:p>
                      <a:pPr marL="342900" lvl="0" indent="-342900">
                        <a:spcAft>
                          <a:spcPts val="0"/>
                        </a:spcAft>
                        <a:buFont typeface="Symbol"/>
                        <a:buChar char=""/>
                        <a:tabLst>
                          <a:tab pos="457200" algn="l"/>
                        </a:tabLst>
                      </a:pPr>
                      <a:r>
                        <a:rPr lang="en-GB" sz="1400" dirty="0"/>
                        <a:t>Summarise the main points</a:t>
                      </a:r>
                    </a:p>
                    <a:p>
                      <a:pPr marL="342900" lvl="0" indent="-342900">
                        <a:spcAft>
                          <a:spcPts val="0"/>
                        </a:spcAft>
                        <a:buFont typeface="Symbol"/>
                        <a:buChar char=""/>
                        <a:tabLst>
                          <a:tab pos="457200" algn="l"/>
                        </a:tabLst>
                      </a:pPr>
                      <a:r>
                        <a:rPr lang="en-GB" sz="1400" dirty="0"/>
                        <a:t>Keep it brief and direct</a:t>
                      </a:r>
                    </a:p>
                    <a:p>
                      <a:pPr marL="342900" lvl="0" indent="-342900">
                        <a:spcAft>
                          <a:spcPts val="0"/>
                        </a:spcAft>
                        <a:buFont typeface="Symbol"/>
                        <a:buChar char=""/>
                        <a:tabLst>
                          <a:tab pos="457200" algn="l"/>
                        </a:tabLst>
                      </a:pPr>
                      <a:r>
                        <a:rPr lang="en-GB" sz="1400" dirty="0"/>
                        <a:t>Use sub-headings</a:t>
                      </a:r>
                    </a:p>
                    <a:p>
                      <a:pPr marL="342900" lvl="0" indent="-342900">
                        <a:spcAft>
                          <a:spcPts val="0"/>
                        </a:spcAft>
                        <a:buFont typeface="Symbol"/>
                        <a:buChar char=""/>
                        <a:tabLst>
                          <a:tab pos="457200" algn="l"/>
                        </a:tabLst>
                      </a:pPr>
                      <a:r>
                        <a:rPr lang="en-GB" sz="1400" dirty="0"/>
                        <a:t>Use descriptive/emotive language</a:t>
                      </a:r>
                    </a:p>
                    <a:p>
                      <a:pPr marL="342900" lvl="0" indent="-342900">
                        <a:spcAft>
                          <a:spcPts val="0"/>
                        </a:spcAft>
                        <a:buFont typeface="Symbol"/>
                        <a:buChar char=""/>
                        <a:tabLst>
                          <a:tab pos="457200" algn="l"/>
                        </a:tabLst>
                      </a:pPr>
                      <a:r>
                        <a:rPr lang="en-GB" sz="1400" dirty="0"/>
                        <a:t>Use positive descriptions and intensifiers</a:t>
                      </a:r>
                      <a:endParaRPr lang="en-GB" sz="1400" dirty="0">
                        <a:latin typeface="Times New Roman"/>
                        <a:ea typeface="Times New Roman"/>
                      </a:endParaRPr>
                    </a:p>
                  </a:txBody>
                  <a:tcPr marL="21315" marR="21315" marT="0" marB="0"/>
                </a:tc>
                <a:extLst>
                  <a:ext uri="{0D108BD9-81ED-4DB2-BD59-A6C34878D82A}">
                    <a16:rowId xmlns:a16="http://schemas.microsoft.com/office/drawing/2014/main" val="10002"/>
                  </a:ext>
                </a:extLst>
              </a:tr>
              <a:tr h="1411018">
                <a:tc>
                  <a:txBody>
                    <a:bodyPr/>
                    <a:lstStyle/>
                    <a:p>
                      <a:pPr>
                        <a:spcAft>
                          <a:spcPts val="0"/>
                        </a:spcAft>
                      </a:pPr>
                      <a:r>
                        <a:rPr lang="en-GB" sz="1400" b="1" dirty="0"/>
                        <a:t>Additional Details:</a:t>
                      </a:r>
                    </a:p>
                    <a:p>
                      <a:pPr>
                        <a:spcAft>
                          <a:spcPts val="0"/>
                        </a:spcAft>
                      </a:pPr>
                      <a:r>
                        <a:rPr lang="en-GB" sz="1400" dirty="0"/>
                        <a:t>What additional details do your audience need to know?</a:t>
                      </a:r>
                    </a:p>
                    <a:p>
                      <a:pPr>
                        <a:spcAft>
                          <a:spcPts val="0"/>
                        </a:spcAft>
                      </a:pPr>
                      <a:r>
                        <a:rPr lang="en-GB" sz="1400" dirty="0"/>
                        <a:t>Remember:</a:t>
                      </a:r>
                    </a:p>
                    <a:p>
                      <a:pPr marL="342900" lvl="0" indent="-342900">
                        <a:spcAft>
                          <a:spcPts val="0"/>
                        </a:spcAft>
                        <a:buFont typeface="Symbol"/>
                        <a:buChar char=""/>
                        <a:tabLst>
                          <a:tab pos="457200" algn="l"/>
                        </a:tabLst>
                      </a:pPr>
                      <a:r>
                        <a:rPr lang="en-GB" sz="1400" dirty="0"/>
                        <a:t>Use persuasive language</a:t>
                      </a:r>
                    </a:p>
                    <a:p>
                      <a:pPr marL="342900" lvl="0" indent="-342900">
                        <a:spcAft>
                          <a:spcPts val="0"/>
                        </a:spcAft>
                        <a:buFont typeface="Symbol"/>
                        <a:buChar char=""/>
                        <a:tabLst>
                          <a:tab pos="457200" algn="l"/>
                        </a:tabLst>
                      </a:pPr>
                      <a:r>
                        <a:rPr lang="en-GB" sz="1400" dirty="0"/>
                        <a:t>Use factual details</a:t>
                      </a:r>
                    </a:p>
                    <a:p>
                      <a:pPr marL="342900" lvl="0" indent="-342900">
                        <a:spcAft>
                          <a:spcPts val="0"/>
                        </a:spcAft>
                        <a:buFont typeface="Symbol"/>
                        <a:buChar char=""/>
                        <a:tabLst>
                          <a:tab pos="457200" algn="l"/>
                        </a:tabLst>
                      </a:pPr>
                      <a:r>
                        <a:rPr lang="en-GB" sz="1400" dirty="0"/>
                        <a:t>Use other people’s opinions to persuade your audience</a:t>
                      </a:r>
                    </a:p>
                    <a:p>
                      <a:pPr marL="342900" lvl="0" indent="-342900">
                        <a:spcAft>
                          <a:spcPts val="0"/>
                        </a:spcAft>
                        <a:buFont typeface="Symbol"/>
                        <a:buChar char=""/>
                        <a:tabLst>
                          <a:tab pos="457200" algn="l"/>
                        </a:tabLst>
                      </a:pPr>
                      <a:r>
                        <a:rPr lang="en-GB" sz="1400" dirty="0"/>
                        <a:t>Use (suitable) exaggerations to persuade your audience</a:t>
                      </a:r>
                      <a:endParaRPr lang="en-GB" sz="1400" dirty="0">
                        <a:latin typeface="Times New Roman"/>
                        <a:ea typeface="Times New Roman"/>
                      </a:endParaRPr>
                    </a:p>
                  </a:txBody>
                  <a:tcPr marL="21315" marR="21315" marT="0" marB="0"/>
                </a:tc>
                <a:extLst>
                  <a:ext uri="{0D108BD9-81ED-4DB2-BD59-A6C34878D82A}">
                    <a16:rowId xmlns:a16="http://schemas.microsoft.com/office/drawing/2014/main" val="10003"/>
                  </a:ext>
                </a:extLst>
              </a:tr>
              <a:tr h="403148">
                <a:tc>
                  <a:txBody>
                    <a:bodyPr/>
                    <a:lstStyle/>
                    <a:p>
                      <a:pPr>
                        <a:spcAft>
                          <a:spcPts val="0"/>
                        </a:spcAft>
                      </a:pPr>
                      <a:r>
                        <a:rPr lang="en-GB" sz="1400" b="1" dirty="0"/>
                        <a:t>Contact Details:</a:t>
                      </a:r>
                    </a:p>
                    <a:p>
                      <a:pPr>
                        <a:spcAft>
                          <a:spcPts val="0"/>
                        </a:spcAft>
                      </a:pPr>
                      <a:r>
                        <a:rPr lang="en-GB" sz="1400" dirty="0"/>
                        <a:t>How can your audience find/get involved with your product</a:t>
                      </a:r>
                      <a:r>
                        <a:rPr lang="en-GB" sz="1400" dirty="0" smtClean="0"/>
                        <a:t>?</a:t>
                      </a:r>
                      <a:endParaRPr lang="en-GB" sz="1400" dirty="0">
                        <a:latin typeface="Times New Roman"/>
                        <a:ea typeface="Times New Roman"/>
                      </a:endParaRPr>
                    </a:p>
                  </a:txBody>
                  <a:tcPr marL="21315" marR="21315" marT="0" marB="0"/>
                </a:tc>
                <a:extLst>
                  <a:ext uri="{0D108BD9-81ED-4DB2-BD59-A6C34878D82A}">
                    <a16:rowId xmlns:a16="http://schemas.microsoft.com/office/drawing/2014/main" val="10004"/>
                  </a:ext>
                </a:extLst>
              </a:tr>
              <a:tr h="1269377">
                <a:tc>
                  <a:txBody>
                    <a:bodyPr/>
                    <a:lstStyle/>
                    <a:p>
                      <a:pPr>
                        <a:spcAft>
                          <a:spcPts val="0"/>
                        </a:spcAft>
                      </a:pPr>
                      <a:r>
                        <a:rPr lang="en-GB" sz="1400" b="1" dirty="0"/>
                        <a:t>Images:</a:t>
                      </a:r>
                    </a:p>
                    <a:p>
                      <a:pPr>
                        <a:spcAft>
                          <a:spcPts val="0"/>
                        </a:spcAft>
                      </a:pPr>
                      <a:r>
                        <a:rPr lang="en-GB" sz="1400" dirty="0"/>
                        <a:t>What images are you going to use throughout your leaflet?</a:t>
                      </a:r>
                    </a:p>
                    <a:p>
                      <a:pPr>
                        <a:spcAft>
                          <a:spcPts val="0"/>
                        </a:spcAft>
                      </a:pPr>
                      <a:r>
                        <a:rPr lang="en-GB" sz="1400" dirty="0"/>
                        <a:t>Think </a:t>
                      </a:r>
                      <a:r>
                        <a:rPr lang="en-GB" sz="1400" dirty="0" smtClean="0"/>
                        <a:t>about:</a:t>
                      </a:r>
                      <a:r>
                        <a:rPr lang="en-GB" sz="1400" baseline="0" dirty="0" smtClean="0"/>
                        <a:t> </a:t>
                      </a:r>
                      <a:r>
                        <a:rPr lang="en-GB" sz="1400" dirty="0" smtClean="0"/>
                        <a:t>Your audience,</a:t>
                      </a:r>
                      <a:r>
                        <a:rPr lang="en-GB" sz="1400" baseline="0" dirty="0" smtClean="0"/>
                        <a:t> </a:t>
                      </a:r>
                      <a:r>
                        <a:rPr lang="en-GB" sz="1400" dirty="0" smtClean="0"/>
                        <a:t>Your product/cause</a:t>
                      </a:r>
                    </a:p>
                    <a:p>
                      <a:pPr>
                        <a:spcAft>
                          <a:spcPts val="0"/>
                        </a:spcAft>
                      </a:pPr>
                      <a:r>
                        <a:rPr lang="en-GB" sz="1400" dirty="0" smtClean="0"/>
                        <a:t>AGAIN</a:t>
                      </a:r>
                      <a:r>
                        <a:rPr lang="en-GB" sz="1400" baseline="0" dirty="0" smtClean="0"/>
                        <a:t> DO NOT DRAW – JUST SAY (WRITE) WHAT WILL BE THERE.</a:t>
                      </a:r>
                      <a:endParaRPr lang="en-GB" sz="1400" dirty="0">
                        <a:latin typeface="Times New Roman"/>
                        <a:ea typeface="Times New Roman"/>
                      </a:endParaRPr>
                    </a:p>
                  </a:txBody>
                  <a:tcPr marL="21315" marR="21315" marT="0" marB="0"/>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86</TotalTime>
  <Words>885</Words>
  <Application>Microsoft Office PowerPoint</Application>
  <PresentationFormat>On-screen Show (4:3)</PresentationFormat>
  <Paragraphs>132</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Arial Unicode MS</vt:lpstr>
      <vt:lpstr>Calibri</vt:lpstr>
      <vt:lpstr>Century Gothic</vt:lpstr>
      <vt:lpstr>Comic Sans MS</vt:lpstr>
      <vt:lpstr>Symbol</vt:lpstr>
      <vt:lpstr>Tahoma</vt:lpstr>
      <vt:lpstr>Times New Roman</vt:lpstr>
      <vt:lpstr>Wingdings 3</vt:lpstr>
      <vt:lpstr>Slice</vt:lpstr>
      <vt:lpstr>Writing tasks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tasks</dc:title>
  <dc:creator>Cal</dc:creator>
  <cp:lastModifiedBy>Dawn Beet</cp:lastModifiedBy>
  <cp:revision>9</cp:revision>
  <dcterms:created xsi:type="dcterms:W3CDTF">2012-04-24T16:34:37Z</dcterms:created>
  <dcterms:modified xsi:type="dcterms:W3CDTF">2020-01-31T11:07:28Z</dcterms:modified>
</cp:coreProperties>
</file>